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5"/>
  </p:notesMasterIdLst>
  <p:handoutMasterIdLst>
    <p:handoutMasterId r:id="rId86"/>
  </p:handoutMasterIdLst>
  <p:sldIdLst>
    <p:sldId id="256" r:id="rId2"/>
    <p:sldId id="425" r:id="rId3"/>
    <p:sldId id="263" r:id="rId4"/>
    <p:sldId id="262" r:id="rId5"/>
    <p:sldId id="436" r:id="rId6"/>
    <p:sldId id="328" r:id="rId7"/>
    <p:sldId id="400" r:id="rId8"/>
    <p:sldId id="402" r:id="rId9"/>
    <p:sldId id="401" r:id="rId10"/>
    <p:sldId id="337" r:id="rId11"/>
    <p:sldId id="437" r:id="rId12"/>
    <p:sldId id="411" r:id="rId13"/>
    <p:sldId id="448" r:id="rId14"/>
    <p:sldId id="338" r:id="rId15"/>
    <p:sldId id="342" r:id="rId16"/>
    <p:sldId id="343" r:id="rId17"/>
    <p:sldId id="463" r:id="rId18"/>
    <p:sldId id="413" r:id="rId19"/>
    <p:sldId id="394" r:id="rId20"/>
    <p:sldId id="352" r:id="rId21"/>
    <p:sldId id="395" r:id="rId22"/>
    <p:sldId id="422" r:id="rId23"/>
    <p:sldId id="441" r:id="rId24"/>
    <p:sldId id="329" r:id="rId25"/>
    <p:sldId id="416" r:id="rId26"/>
    <p:sldId id="417" r:id="rId27"/>
    <p:sldId id="351" r:id="rId28"/>
    <p:sldId id="419" r:id="rId29"/>
    <p:sldId id="356" r:id="rId30"/>
    <p:sldId id="363" r:id="rId31"/>
    <p:sldId id="358" r:id="rId32"/>
    <p:sldId id="359" r:id="rId33"/>
    <p:sldId id="364" r:id="rId34"/>
    <p:sldId id="366" r:id="rId35"/>
    <p:sldId id="369" r:id="rId36"/>
    <p:sldId id="368" r:id="rId37"/>
    <p:sldId id="459" r:id="rId38"/>
    <p:sldId id="372" r:id="rId39"/>
    <p:sldId id="443" r:id="rId40"/>
    <p:sldId id="373" r:id="rId41"/>
    <p:sldId id="374" r:id="rId42"/>
    <p:sldId id="375" r:id="rId43"/>
    <p:sldId id="376" r:id="rId44"/>
    <p:sldId id="460" r:id="rId45"/>
    <p:sldId id="469" r:id="rId46"/>
    <p:sldId id="423" r:id="rId47"/>
    <p:sldId id="271" r:id="rId48"/>
    <p:sldId id="270" r:id="rId49"/>
    <p:sldId id="267" r:id="rId50"/>
    <p:sldId id="468" r:id="rId51"/>
    <p:sldId id="273" r:id="rId52"/>
    <p:sldId id="451" r:id="rId53"/>
    <p:sldId id="452" r:id="rId54"/>
    <p:sldId id="272" r:id="rId55"/>
    <p:sldId id="274" r:id="rId56"/>
    <p:sldId id="467" r:id="rId57"/>
    <p:sldId id="438" r:id="rId58"/>
    <p:sldId id="277" r:id="rId59"/>
    <p:sldId id="295" r:id="rId60"/>
    <p:sldId id="287" r:id="rId61"/>
    <p:sldId id="296" r:id="rId62"/>
    <p:sldId id="323" r:id="rId63"/>
    <p:sldId id="292" r:id="rId64"/>
    <p:sldId id="286" r:id="rId65"/>
    <p:sldId id="424" r:id="rId66"/>
    <p:sldId id="388" r:id="rId67"/>
    <p:sldId id="430" r:id="rId68"/>
    <p:sldId id="433" r:id="rId69"/>
    <p:sldId id="389" r:id="rId70"/>
    <p:sldId id="285" r:id="rId71"/>
    <p:sldId id="428" r:id="rId72"/>
    <p:sldId id="453" r:id="rId73"/>
    <p:sldId id="446" r:id="rId74"/>
    <p:sldId id="462" r:id="rId75"/>
    <p:sldId id="429" r:id="rId76"/>
    <p:sldId id="444" r:id="rId77"/>
    <p:sldId id="440" r:id="rId78"/>
    <p:sldId id="326" r:id="rId79"/>
    <p:sldId id="473" r:id="rId80"/>
    <p:sldId id="327" r:id="rId81"/>
    <p:sldId id="450" r:id="rId82"/>
    <p:sldId id="472" r:id="rId83"/>
    <p:sldId id="456" r:id="rId8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2897BA3-7EF4-44B8-AB41-CF243BD8F54D}">
          <p14:sldIdLst>
            <p14:sldId id="256"/>
            <p14:sldId id="425"/>
            <p14:sldId id="263"/>
            <p14:sldId id="262"/>
            <p14:sldId id="436"/>
          </p14:sldIdLst>
        </p14:section>
        <p14:section name="Motivation" id="{2E67A34F-9A0F-42AF-88A7-D4510007B4DC}">
          <p14:sldIdLst>
            <p14:sldId id="328"/>
            <p14:sldId id="400"/>
            <p14:sldId id="402"/>
            <p14:sldId id="401"/>
            <p14:sldId id="337"/>
            <p14:sldId id="437"/>
            <p14:sldId id="411"/>
            <p14:sldId id="448"/>
            <p14:sldId id="338"/>
            <p14:sldId id="342"/>
            <p14:sldId id="343"/>
            <p14:sldId id="463"/>
          </p14:sldIdLst>
        </p14:section>
        <p14:section name="Test Selection approaches" id="{45ED3D97-97EE-4CC1-899D-B95BD39F732E}">
          <p14:sldIdLst>
            <p14:sldId id="413"/>
            <p14:sldId id="394"/>
            <p14:sldId id="352"/>
            <p14:sldId id="395"/>
            <p14:sldId id="422"/>
            <p14:sldId id="441"/>
            <p14:sldId id="329"/>
            <p14:sldId id="416"/>
            <p14:sldId id="417"/>
            <p14:sldId id="351"/>
            <p14:sldId id="419"/>
            <p14:sldId id="356"/>
            <p14:sldId id="363"/>
            <p14:sldId id="358"/>
            <p14:sldId id="359"/>
            <p14:sldId id="364"/>
            <p14:sldId id="366"/>
            <p14:sldId id="369"/>
            <p14:sldId id="368"/>
            <p14:sldId id="459"/>
            <p14:sldId id="372"/>
            <p14:sldId id="443"/>
            <p14:sldId id="373"/>
            <p14:sldId id="374"/>
            <p14:sldId id="375"/>
            <p14:sldId id="376"/>
            <p14:sldId id="460"/>
            <p14:sldId id="469"/>
          </p14:sldIdLst>
        </p14:section>
        <p14:section name="ICMSE" id="{ED1E2249-8279-47F6-B453-AE2E2D2E8BD3}">
          <p14:sldIdLst>
            <p14:sldId id="423"/>
            <p14:sldId id="271"/>
            <p14:sldId id="270"/>
            <p14:sldId id="267"/>
            <p14:sldId id="468"/>
            <p14:sldId id="273"/>
            <p14:sldId id="451"/>
            <p14:sldId id="452"/>
            <p14:sldId id="272"/>
            <p14:sldId id="274"/>
            <p14:sldId id="467"/>
            <p14:sldId id="438"/>
            <p14:sldId id="277"/>
            <p14:sldId id="295"/>
            <p14:sldId id="287"/>
            <p14:sldId id="296"/>
            <p14:sldId id="323"/>
            <p14:sldId id="292"/>
            <p14:sldId id="286"/>
          </p14:sldIdLst>
        </p14:section>
        <p14:section name="Test Selection Usage Impact" id="{DCDAB8DA-7549-4C25-BFB6-7660B22106E0}">
          <p14:sldIdLst>
            <p14:sldId id="424"/>
            <p14:sldId id="388"/>
            <p14:sldId id="430"/>
            <p14:sldId id="433"/>
            <p14:sldId id="389"/>
            <p14:sldId id="285"/>
            <p14:sldId id="428"/>
            <p14:sldId id="453"/>
            <p14:sldId id="446"/>
            <p14:sldId id="462"/>
            <p14:sldId id="429"/>
            <p14:sldId id="444"/>
            <p14:sldId id="440"/>
            <p14:sldId id="326"/>
            <p14:sldId id="473"/>
            <p14:sldId id="327"/>
            <p14:sldId id="450"/>
            <p14:sldId id="472"/>
            <p14:sldId id="4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de Microsoft Office" initials="Office" lastIdx="1" clrIdx="0">
    <p:extLst/>
  </p:cmAuthor>
  <p:cmAuthor id="2" name="Utilisateur de Microsoft Office" initials="Office [2]" lastIdx="1" clrIdx="1">
    <p:extLst/>
  </p:cmAuthor>
  <p:cmAuthor id="3" name="Utilisateur de Microsoft Office" initials="Office [3]" lastIdx="1" clrIdx="2">
    <p:extLst/>
  </p:cmAuthor>
  <p:cmAuthor id="4" name="Utilisateur de Microsoft Office" initials="Office [4]" lastIdx="1" clrIdx="3">
    <p:extLst/>
  </p:cmAuthor>
  <p:cmAuthor id="5" name="Utilisateur de Microsoft Office" initials="Office [5]" lastIdx="1" clrIdx="4">
    <p:extLst/>
  </p:cmAuthor>
  <p:cmAuthor id="6" name="Utilisateur de Microsoft Office" initials="Office [6]" lastIdx="1" clrIdx="5">
    <p:extLst/>
  </p:cmAuthor>
  <p:cmAuthor id="7" name="Utilisateur de Microsoft Office" initials="Office [7]" lastIdx="1" clrIdx="6">
    <p:extLst/>
  </p:cmAuthor>
  <p:cmAuthor id="8" name="Utilisateur de Microsoft Office" initials="Office [8]" lastIdx="1" clrIdx="7">
    <p:extLst/>
  </p:cmAuthor>
  <p:cmAuthor id="9" name="Utilisateur de Microsoft Office" initials="Office [9]" lastIdx="1" clrIdx="8">
    <p:extLst/>
  </p:cmAuthor>
  <p:cmAuthor id="10" name="Utilisateur de Microsoft Office" initials="Office [10]" lastIdx="1" clrIdx="9">
    <p:extLst/>
  </p:cmAuthor>
  <p:cmAuthor id="11" name="Utilisateur de Microsoft Office" initials="Office [11]" lastIdx="1" clrIdx="10">
    <p:extLst/>
  </p:cmAuthor>
  <p:cmAuthor id="12" name="Utilisateur de Microsoft Office" initials="Office [12]" lastIdx="1" clrIdx="11">
    <p:extLst/>
  </p:cmAuthor>
  <p:cmAuthor id="13" name="Utilisateur de Microsoft Office" initials="Office [13]" lastIdx="1" clrIdx="12">
    <p:extLst/>
  </p:cmAuthor>
  <p:cmAuthor id="14" name="Utilisateur de Microsoft Office" initials="Office [14]" lastIdx="1" clrIdx="1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41" autoAdjust="0"/>
    <p:restoredTop sz="72389" autoAdjust="0"/>
  </p:normalViewPr>
  <p:slideViewPr>
    <p:cSldViewPr>
      <p:cViewPr varScale="1">
        <p:scale>
          <a:sx n="111" d="100"/>
          <a:sy n="111" d="100"/>
        </p:scale>
        <p:origin x="120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04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4" d="100"/>
        <a:sy n="114" d="100"/>
      </p:scale>
      <p:origin x="0" y="-3726"/>
    </p:cViewPr>
  </p:sorterViewPr>
  <p:notesViewPr>
    <p:cSldViewPr>
      <p:cViewPr>
        <p:scale>
          <a:sx n="200" d="100"/>
          <a:sy n="200" d="100"/>
        </p:scale>
        <p:origin x="-72" y="16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77011568945171"/>
          <c:y val="5.6054517258009563E-2"/>
          <c:w val="0.85665780839895012"/>
          <c:h val="0.82382554133858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Sheet1!$A$2:$A$3</c:f>
              <c:numCache>
                <c:formatCode>0%</c:formatCode>
                <c:ptCount val="2"/>
                <c:pt idx="0">
                  <c:v>1</c:v>
                </c:pt>
                <c:pt idx="1">
                  <c:v>0.03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180</c:v>
                </c:pt>
                <c:pt idx="1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628588784"/>
        <c:axId val="-628576272"/>
      </c:barChart>
      <c:catAx>
        <c:axId val="-62858878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-628576272"/>
        <c:crosses val="autoZero"/>
        <c:auto val="1"/>
        <c:lblAlgn val="ctr"/>
        <c:lblOffset val="100"/>
        <c:noMultiLvlLbl val="0"/>
      </c:catAx>
      <c:valAx>
        <c:axId val="-628576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628588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0.19811</cdr:x>
      <cdr:y>0.01991</cdr:y>
    </cdr:from>
    <cdr:to>
      <cdr:x>0.31791</cdr:x>
      <cdr:y>0.27278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720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0.24528</cdr:x>
      <cdr:y>0.01991</cdr:y>
    </cdr:from>
    <cdr:to>
      <cdr:x>0.41509</cdr:x>
      <cdr:y>0.11948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8" y="72008"/>
          <a:ext cx="129614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dirty="0" smtClean="0"/>
            <a:t>3 hours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0.66038</cdr:x>
      <cdr:y>0.75668</cdr:y>
    </cdr:from>
    <cdr:to>
      <cdr:x>0.84906</cdr:x>
      <cdr:y>0.83634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040560" y="2736304"/>
          <a:ext cx="14401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 smtClean="0"/>
            <a:t>5 minutes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59767" y="8532440"/>
            <a:ext cx="624167" cy="3719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ddNotifier#2"/>
          <p:cNvSpPr txBox="1">
            <a:spLocks noChangeArrowheads="1"/>
          </p:cNvSpPr>
          <p:nvPr/>
        </p:nvSpPr>
        <p:spPr bwMode="auto">
          <a:xfrm>
            <a:off x="228898" y="8544386"/>
            <a:ext cx="5913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Worldgrid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Worldline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March 2016. © 2016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18394" r="9882" b="27831"/>
          <a:stretch/>
        </p:blipFill>
        <p:spPr>
          <a:xfrm>
            <a:off x="5489785" y="35496"/>
            <a:ext cx="1312251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059767" y="8532440"/>
            <a:ext cx="624167" cy="3719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AddNotifier#3"/>
          <p:cNvSpPr txBox="1">
            <a:spLocks noChangeArrowheads="1"/>
          </p:cNvSpPr>
          <p:nvPr/>
        </p:nvSpPr>
        <p:spPr bwMode="auto">
          <a:xfrm>
            <a:off x="228898" y="8544386"/>
            <a:ext cx="5913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Worldgrid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Worldline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March 2016. © 2016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18394" r="9882" b="27831"/>
          <a:stretch/>
        </p:blipFill>
        <p:spPr>
          <a:xfrm>
            <a:off x="5489785" y="35496"/>
            <a:ext cx="1312251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wanted to thank the jury to have read my manuscript and to be here at my defense.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69BF997-9B5F-4A82-AF31-6E87F25749B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34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literature</a:t>
            </a:r>
            <a:r>
              <a:rPr lang="fr-FR" baseline="0" dirty="0" smtClean="0"/>
              <a:t> is </a:t>
            </a:r>
            <a:r>
              <a:rPr lang="fr-FR" baseline="0" dirty="0" err="1" smtClean="0"/>
              <a:t>inconclusive</a:t>
            </a: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but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context</a:t>
            </a:r>
            <a:r>
              <a:rPr lang="fr-FR" baseline="0" dirty="0" smtClean="0"/>
              <a:t> is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Can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something</a:t>
            </a:r>
            <a:r>
              <a:rPr lang="fr-FR" baseline="0" dirty="0" smtClean="0"/>
              <a:t> in ours?</a:t>
            </a: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10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82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especially,</a:t>
            </a:r>
            <a:r>
              <a:rPr lang="en-US" baseline="0" dirty="0" smtClean="0"/>
              <a:t> we made correlation with project metrics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1" smtClean="0"/>
              <a:t>Slippage is the number of resources in excess to the initial contract made with the client.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1" smtClean="0"/>
          </a:p>
          <a:p>
            <a:endParaRPr lang="en-US" baseline="0" dirty="0" smtClean="0"/>
          </a:p>
          <a:p>
            <a:r>
              <a:rPr lang="en-US" dirty="0" smtClean="0"/>
              <a:t>All the data were</a:t>
            </a:r>
            <a:r>
              <a:rPr lang="en-US" baseline="0" dirty="0" smtClean="0"/>
              <a:t> extracted from one BU from excel files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Transition: Here are the results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11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852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Correlated metrics,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Square,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Scale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0.3 -&gt; light blue or red -&gt; no correlation (see legend)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Bugs are correlated together except the production bugs (revealed by the end user) and the delta between the qualification and acceptance bugs.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Budget </a:t>
            </a:r>
            <a:r>
              <a:rPr lang="fr-FR" baseline="0" dirty="0" err="1" smtClean="0"/>
              <a:t>metrics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correlated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together</a:t>
            </a:r>
            <a:r>
              <a:rPr lang="fr-FR" baseline="0" dirty="0" smtClean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 smtClean="0"/>
              <a:t>Slippage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</a:t>
            </a:r>
            <a:endParaRPr lang="fr-FR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Placebo </a:t>
            </a:r>
            <a:r>
              <a:rPr lang="fr-FR" baseline="0" dirty="0" err="1" smtClean="0"/>
              <a:t>metric</a:t>
            </a:r>
            <a:endParaRPr lang="fr-FR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TRANSITION : </a:t>
            </a:r>
            <a:r>
              <a:rPr lang="fr-FR" baseline="0" dirty="0" err="1" smtClean="0"/>
              <a:t>others</a:t>
            </a:r>
            <a:r>
              <a:rPr lang="fr-FR" baseline="0" dirty="0" smtClean="0"/>
              <a:t> are not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00A62-CD15-4F1F-953A-579F90D5E12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8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 smtClean="0"/>
              <a:t>literature</a:t>
            </a:r>
            <a:r>
              <a:rPr lang="fr-FR" baseline="0" dirty="0" smtClean="0"/>
              <a:t> do not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hints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predict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health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general</a:t>
            </a:r>
            <a:r>
              <a:rPr lang="fr-FR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data </a:t>
            </a:r>
            <a:r>
              <a:rPr lang="fr-FR" baseline="0" dirty="0" err="1" smtClean="0"/>
              <a:t>mining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taht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made </a:t>
            </a:r>
            <a:r>
              <a:rPr lang="fr-FR" baseline="0" dirty="0" err="1" smtClean="0"/>
              <a:t>did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case.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So, a </a:t>
            </a:r>
            <a:r>
              <a:rPr lang="fr-FR" baseline="0" dirty="0" err="1" smtClean="0"/>
              <a:t>logical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following</a:t>
            </a:r>
            <a:r>
              <a:rPr lang="fr-FR" baseline="0" dirty="0" smtClean="0"/>
              <a:t> is to </a:t>
            </a:r>
            <a:r>
              <a:rPr lang="fr-FR" baseline="0" dirty="0" err="1" smtClean="0"/>
              <a:t>ask</a:t>
            </a:r>
            <a:r>
              <a:rPr lang="fr-FR" baseline="0" dirty="0" smtClean="0"/>
              <a:t> people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are the </a:t>
            </a:r>
            <a:r>
              <a:rPr lang="fr-FR" baseline="0" dirty="0" err="1" smtClean="0"/>
              <a:t>root</a:t>
            </a:r>
            <a:r>
              <a:rPr lang="fr-FR" baseline="0" dirty="0" smtClean="0"/>
              <a:t> cause of </a:t>
            </a:r>
            <a:r>
              <a:rPr lang="fr-FR" baseline="0" dirty="0" err="1" smtClean="0"/>
              <a:t>failure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baseline="0" dirty="0" smtClean="0"/>
              <a:t>Project leaders: inside project team and concrete view on the project</a:t>
            </a:r>
          </a:p>
          <a:p>
            <a:r>
              <a:rPr lang="en-US" baseline="0" dirty="0" smtClean="0"/>
              <a:t>Quality managers: transversal view of the projects</a:t>
            </a:r>
          </a:p>
          <a:p>
            <a:r>
              <a:rPr lang="fr-FR" baseline="0" dirty="0" err="1" smtClean="0"/>
              <a:t>Both</a:t>
            </a:r>
            <a:r>
              <a:rPr lang="fr-FR" baseline="0" dirty="0" smtClean="0"/>
              <a:t> have a global </a:t>
            </a:r>
            <a:r>
              <a:rPr lang="fr-FR" baseline="0" dirty="0" err="1" smtClean="0"/>
              <a:t>view</a:t>
            </a:r>
            <a:r>
              <a:rPr lang="fr-FR" baseline="0" dirty="0" smtClean="0"/>
              <a:t> on the projets and have more </a:t>
            </a:r>
            <a:r>
              <a:rPr lang="fr-FR" baseline="0" dirty="0" err="1" smtClean="0"/>
              <a:t>experience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developers</a:t>
            </a:r>
            <a:endParaRPr lang="en-US" baseline="0" dirty="0" smtClean="0"/>
          </a:p>
          <a:p>
            <a:r>
              <a:rPr lang="en-US" baseline="0" dirty="0" smtClean="0"/>
              <a:t>Only 7 participants -&gt; difficult to have interviews -&gt; lack of time + tight schedules on projects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13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78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meetings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allowed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identify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criteria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related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various</a:t>
            </a:r>
            <a:r>
              <a:rPr lang="fr-FR" baseline="0" dirty="0" smtClean="0"/>
              <a:t> topics:</a:t>
            </a:r>
          </a:p>
          <a:p>
            <a:r>
              <a:rPr lang="fr-FR" baseline="0" dirty="0" smtClean="0"/>
              <a:t>   the date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starts</a:t>
            </a:r>
            <a:endParaRPr lang="fr-FR" baseline="0" dirty="0" smtClean="0"/>
          </a:p>
          <a:p>
            <a:r>
              <a:rPr lang="fr-FR" baseline="0" dirty="0" smtClean="0"/>
              <a:t>   the relation </a:t>
            </a:r>
            <a:r>
              <a:rPr lang="fr-FR" baseline="0" dirty="0" err="1" smtClean="0"/>
              <a:t>inside</a:t>
            </a:r>
            <a:r>
              <a:rPr lang="fr-FR" baseline="0" dirty="0" smtClean="0"/>
              <a:t> the team and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client</a:t>
            </a:r>
          </a:p>
          <a:p>
            <a:r>
              <a:rPr lang="fr-FR" baseline="0" dirty="0" smtClean="0"/>
              <a:t>   a </a:t>
            </a:r>
            <a:r>
              <a:rPr lang="fr-FR" baseline="0" dirty="0" err="1" smtClean="0"/>
              <a:t>bad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undestanding</a:t>
            </a:r>
            <a:r>
              <a:rPr lang="fr-FR" baseline="0" dirty="0" smtClean="0"/>
              <a:t> of the client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 or of the application </a:t>
            </a:r>
            <a:r>
              <a:rPr lang="fr-FR" baseline="0" dirty="0" err="1" smtClean="0"/>
              <a:t>domain</a:t>
            </a:r>
            <a:endParaRPr lang="fr-FR" baseline="0" dirty="0" smtClean="0"/>
          </a:p>
          <a:p>
            <a:r>
              <a:rPr lang="fr-FR" baseline="0" dirty="0" smtClean="0"/>
              <a:t>   </a:t>
            </a:r>
            <a:r>
              <a:rPr lang="fr-FR" baseline="0" dirty="0" err="1" smtClean="0"/>
              <a:t>technical</a:t>
            </a:r>
            <a:r>
              <a:rPr lang="fr-FR" baseline="0" dirty="0" smtClean="0"/>
              <a:t> issues </a:t>
            </a:r>
            <a:r>
              <a:rPr lang="fr-FR" baseline="0" dirty="0" err="1" smtClean="0"/>
              <a:t>related</a:t>
            </a:r>
            <a:r>
              <a:rPr lang="fr-FR" baseline="0" dirty="0" smtClean="0"/>
              <a:t> to the </a:t>
            </a:r>
            <a:r>
              <a:rPr lang="fr-FR" baseline="0" dirty="0" err="1" smtClean="0"/>
              <a:t>frameworks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lack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experience</a:t>
            </a:r>
            <a:r>
              <a:rPr lang="fr-FR" baseline="0" dirty="0" smtClean="0"/>
              <a:t> or change </a:t>
            </a:r>
            <a:r>
              <a:rPr lang="fr-FR" baseline="0" dirty="0" err="1" smtClean="0"/>
              <a:t>during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project</a:t>
            </a:r>
            <a:endParaRPr lang="fr-FR" baseline="0" dirty="0" smtClean="0"/>
          </a:p>
          <a:p>
            <a:r>
              <a:rPr lang="fr-FR" baseline="0" dirty="0" smtClean="0"/>
              <a:t>   </a:t>
            </a:r>
            <a:r>
              <a:rPr lang="fr-FR" baseline="0" dirty="0" err="1" smtClean="0"/>
              <a:t>bypassing</a:t>
            </a:r>
            <a:r>
              <a:rPr lang="fr-FR" baseline="0" dirty="0" smtClean="0"/>
              <a:t> of the tests</a:t>
            </a: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-&gt; It</a:t>
            </a:r>
            <a:r>
              <a:rPr lang="fr-FR" baseline="0" dirty="0" smtClean="0"/>
              <a:t> is </a:t>
            </a:r>
            <a:r>
              <a:rPr lang="fr-FR" baseline="0" dirty="0" err="1" smtClean="0"/>
              <a:t>common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sense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-&gt; Most of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root</a:t>
            </a:r>
            <a:r>
              <a:rPr lang="fr-FR" dirty="0" smtClean="0"/>
              <a:t> causes are </a:t>
            </a:r>
            <a:r>
              <a:rPr lang="fr-FR" baseline="0" dirty="0" smtClean="0"/>
              <a:t>not </a:t>
            </a:r>
            <a:r>
              <a:rPr lang="fr-FR" baseline="0" dirty="0" err="1" smtClean="0"/>
              <a:t>easilly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measurable</a:t>
            </a:r>
            <a:r>
              <a:rPr lang="fr-FR" baseline="0" dirty="0" smtClean="0"/>
              <a:t> or quantifiable. </a:t>
            </a:r>
          </a:p>
          <a:p>
            <a:pPr marL="0" indent="0">
              <a:buNone/>
            </a:pPr>
            <a:r>
              <a:rPr lang="fr-FR" baseline="0" dirty="0" smtClean="0"/>
              <a:t>And </a:t>
            </a:r>
            <a:r>
              <a:rPr lang="fr-FR" baseline="0" dirty="0" err="1" smtClean="0"/>
              <a:t>provide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act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is not possible. -&gt; </a:t>
            </a:r>
            <a:r>
              <a:rPr lang="fr-FR" baseline="0" dirty="0" err="1" smtClean="0"/>
              <a:t>difficult</a:t>
            </a:r>
            <a:r>
              <a:rPr lang="fr-FR" baseline="0" dirty="0" smtClean="0"/>
              <a:t> to set up in a </a:t>
            </a:r>
            <a:r>
              <a:rPr lang="fr-FR" baseline="0" dirty="0" err="1" smtClean="0"/>
              <a:t>predictive</a:t>
            </a:r>
            <a:r>
              <a:rPr lang="fr-FR" baseline="0" dirty="0" smtClean="0"/>
              <a:t> model. </a:t>
            </a:r>
          </a:p>
          <a:p>
            <a:pPr marL="228600" indent="-228600">
              <a:buAutoNum type="arabicPeriod"/>
            </a:pPr>
            <a:endParaRPr lang="fr-FR" dirty="0" smtClean="0"/>
          </a:p>
          <a:p>
            <a:r>
              <a:rPr lang="fr-FR" dirty="0" smtClean="0"/>
              <a:t>Transition: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However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wanted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confirm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extending</a:t>
            </a:r>
            <a:r>
              <a:rPr lang="fr-FR" baseline="0" dirty="0" smtClean="0"/>
              <a:t> to more Worldline </a:t>
            </a:r>
            <a:r>
              <a:rPr lang="fr-FR" baseline="0" dirty="0" err="1" smtClean="0"/>
              <a:t>employees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00A62-CD15-4F1F-953A-579F90D5E12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56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Based on the pilot study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made a questionnaire focused on project health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 questions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131 </a:t>
            </a:r>
            <a:r>
              <a:rPr lang="en-US" baseline="0" dirty="0" err="1" smtClean="0"/>
              <a:t>respondants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1" smtClean="0"/>
              <a:t>Confirm the previous conclusions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Transition: </a:t>
            </a:r>
            <a:r>
              <a:rPr lang="fr-FR" dirty="0" smtClean="0"/>
              <a:t>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conclusions,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testing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one of the points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have a </a:t>
            </a:r>
            <a:r>
              <a:rPr lang="fr-FR" baseline="0" dirty="0" err="1" smtClean="0"/>
              <a:t>role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play</a:t>
            </a:r>
            <a:r>
              <a:rPr lang="fr-FR" baseline="0" dirty="0" smtClean="0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00A62-CD15-4F1F-953A-579F90D5E12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16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…</a:t>
            </a:r>
          </a:p>
          <a:p>
            <a:r>
              <a:rPr lang="fr-FR" baseline="0" dirty="0" smtClean="0"/>
              <a:t>The </a:t>
            </a:r>
            <a:r>
              <a:rPr lang="fr-FR" baseline="0" dirty="0" err="1" smtClean="0"/>
              <a:t>respondants</a:t>
            </a:r>
            <a:r>
              <a:rPr lang="fr-FR" baseline="0" dirty="0" smtClean="0"/>
              <a:t> have to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answer</a:t>
            </a:r>
            <a:r>
              <a:rPr lang="fr-FR" baseline="0" dirty="0" smtClean="0"/>
              <a:t> on a </a:t>
            </a:r>
            <a:r>
              <a:rPr lang="fr-FR" baseline="0" dirty="0" err="1" smtClean="0"/>
              <a:t>likert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scale</a:t>
            </a:r>
            <a:r>
              <a:rPr lang="fr-FR" baseline="0" dirty="0" smtClean="0"/>
              <a:t> on 4.</a:t>
            </a:r>
          </a:p>
          <a:p>
            <a:r>
              <a:rPr lang="fr-FR" baseline="0" dirty="0" err="1" smtClean="0"/>
              <a:t>Red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negative</a:t>
            </a:r>
            <a:r>
              <a:rPr lang="fr-FR" baseline="0" dirty="0" smtClean="0"/>
              <a:t> utility and </a:t>
            </a:r>
            <a:r>
              <a:rPr lang="fr-FR" baseline="0" dirty="0" err="1" smtClean="0"/>
              <a:t>blue</a:t>
            </a:r>
            <a:r>
              <a:rPr lang="fr-FR" baseline="0" dirty="0" smtClean="0"/>
              <a:t> positive utility</a:t>
            </a:r>
          </a:p>
          <a:p>
            <a:r>
              <a:rPr lang="fr-FR" baseline="0" dirty="0" smtClean="0"/>
              <a:t>20 items have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answered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question.</a:t>
            </a:r>
          </a:p>
          <a:p>
            <a:r>
              <a:rPr lang="fr-FR" baseline="0" dirty="0" err="1" smtClean="0"/>
              <a:t>They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sorted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preference</a:t>
            </a:r>
            <a:r>
              <a:rPr lang="fr-FR" baseline="0" dirty="0" smtClean="0"/>
              <a:t>. The more essential in first.</a:t>
            </a:r>
          </a:p>
          <a:p>
            <a:endParaRPr lang="fr-FR" baseline="0" dirty="0" smtClean="0"/>
          </a:p>
          <a:p>
            <a:r>
              <a:rPr lang="fr-FR" baseline="0" dirty="0" smtClean="0"/>
              <a:t>In the 4 first items, 3 items are on the tests: …. -&gt; cite et montrer -&gt; 2, 3, 4</a:t>
            </a:r>
          </a:p>
          <a:p>
            <a:endParaRPr lang="fr-FR" baseline="0" dirty="0" smtClean="0"/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16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271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summarize</a:t>
            </a:r>
            <a:r>
              <a:rPr lang="fr-FR" dirty="0" smtClean="0"/>
              <a:t>,</a:t>
            </a:r>
          </a:p>
          <a:p>
            <a:r>
              <a:rPr lang="fr-FR" dirty="0" smtClean="0"/>
              <a:t>   The </a:t>
            </a:r>
            <a:r>
              <a:rPr lang="fr-FR" dirty="0" err="1" smtClean="0"/>
              <a:t>literature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not </a:t>
            </a:r>
            <a:r>
              <a:rPr lang="fr-FR" dirty="0" err="1" smtClean="0"/>
              <a:t>work</a:t>
            </a:r>
            <a:r>
              <a:rPr lang="fr-FR" dirty="0" smtClean="0"/>
              <a:t> in </a:t>
            </a:r>
            <a:r>
              <a:rPr lang="fr-FR" dirty="0" err="1" smtClean="0"/>
              <a:t>our</a:t>
            </a:r>
            <a:r>
              <a:rPr lang="fr-FR" dirty="0" smtClean="0"/>
              <a:t> case to </a:t>
            </a:r>
            <a:r>
              <a:rPr lang="fr-FR" dirty="0" err="1" smtClean="0"/>
              <a:t>predict</a:t>
            </a:r>
            <a:r>
              <a:rPr lang="fr-FR" dirty="0" smtClean="0"/>
              <a:t> </a:t>
            </a:r>
            <a:r>
              <a:rPr lang="fr-FR" dirty="0" err="1" smtClean="0"/>
              <a:t>failure</a:t>
            </a:r>
            <a:endParaRPr lang="fr-FR" dirty="0" smtClean="0"/>
          </a:p>
          <a:p>
            <a:r>
              <a:rPr lang="fr-FR" dirty="0" smtClean="0"/>
              <a:t>   </a:t>
            </a:r>
            <a:r>
              <a:rPr lang="fr-FR" dirty="0" err="1" smtClean="0"/>
              <a:t>like</a:t>
            </a:r>
            <a:r>
              <a:rPr lang="fr-FR" dirty="0" smtClean="0"/>
              <a:t> the data </a:t>
            </a:r>
            <a:r>
              <a:rPr lang="fr-FR" dirty="0" err="1" smtClean="0"/>
              <a:t>mining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appliyed</a:t>
            </a:r>
            <a:r>
              <a:rPr lang="fr-FR" baseline="0" dirty="0" smtClean="0"/>
              <a:t> </a:t>
            </a:r>
            <a:endParaRPr lang="fr-FR" dirty="0" smtClean="0"/>
          </a:p>
          <a:p>
            <a:r>
              <a:rPr lang="fr-FR" dirty="0" smtClean="0"/>
              <a:t>  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identified</a:t>
            </a:r>
            <a:r>
              <a:rPr lang="fr-FR" dirty="0" smtClean="0"/>
              <a:t> </a:t>
            </a:r>
            <a:r>
              <a:rPr lang="fr-FR" dirty="0" err="1" smtClean="0"/>
              <a:t>root</a:t>
            </a:r>
            <a:r>
              <a:rPr lang="fr-FR" dirty="0" smtClean="0"/>
              <a:t> causes in the interviews, but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cannot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measure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</a:t>
            </a:r>
            <a:r>
              <a:rPr lang="fr-FR" dirty="0" err="1" smtClean="0"/>
              <a:t>easily</a:t>
            </a:r>
            <a:endParaRPr lang="fr-FR" dirty="0" smtClean="0"/>
          </a:p>
          <a:p>
            <a:r>
              <a:rPr lang="fr-FR" dirty="0" smtClean="0"/>
              <a:t>   And  the questionnaire </a:t>
            </a:r>
            <a:r>
              <a:rPr lang="fr-FR" dirty="0" err="1" smtClean="0"/>
              <a:t>confirms</a:t>
            </a:r>
            <a:r>
              <a:rPr lang="fr-FR" dirty="0" smtClean="0"/>
              <a:t> the </a:t>
            </a:r>
            <a:r>
              <a:rPr lang="fr-FR" dirty="0" err="1" smtClean="0"/>
              <a:t>results</a:t>
            </a:r>
            <a:r>
              <a:rPr lang="fr-FR" dirty="0" smtClean="0"/>
              <a:t> on </a:t>
            </a:r>
            <a:r>
              <a:rPr lang="fr-FR" dirty="0" err="1" smtClean="0"/>
              <a:t>root</a:t>
            </a:r>
            <a:r>
              <a:rPr lang="fr-FR" dirty="0" smtClean="0"/>
              <a:t>  causes and </a:t>
            </a:r>
            <a:r>
              <a:rPr lang="fr-FR" dirty="0" err="1" smtClean="0"/>
              <a:t>allowed</a:t>
            </a:r>
            <a:r>
              <a:rPr lang="fr-FR" dirty="0" smtClean="0"/>
              <a:t> to </a:t>
            </a:r>
            <a:r>
              <a:rPr lang="fr-FR" dirty="0" err="1" smtClean="0"/>
              <a:t>identify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points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 </a:t>
            </a:r>
            <a:r>
              <a:rPr lang="fr-FR" dirty="0" err="1" smtClean="0"/>
              <a:t>act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So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give</a:t>
            </a:r>
            <a:r>
              <a:rPr lang="fr-FR" dirty="0" smtClean="0"/>
              <a:t> up ….	</a:t>
            </a:r>
          </a:p>
          <a:p>
            <a:endParaRPr lang="fr-FR" dirty="0" smtClean="0"/>
          </a:p>
          <a:p>
            <a:pPr marL="0" indent="0">
              <a:spcBef>
                <a:spcPts val="0"/>
              </a:spcBef>
              <a:buClrTx/>
              <a:buNone/>
              <a:defRPr/>
            </a:pPr>
            <a:r>
              <a:rPr lang="fr-FR" dirty="0" smtClean="0"/>
              <a:t>Transition:  New </a:t>
            </a:r>
            <a:r>
              <a:rPr lang="en-US" dirty="0" smtClean="0"/>
              <a:t>thesis on a related topic: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17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60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identified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developers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bypassed</a:t>
            </a:r>
            <a:r>
              <a:rPr lang="fr-FR" baseline="0" dirty="0" smtClean="0"/>
              <a:t> the tests -&gt; </a:t>
            </a:r>
            <a:r>
              <a:rPr lang="fr-FR" baseline="0" dirty="0" err="1" smtClean="0"/>
              <a:t>lack</a:t>
            </a:r>
            <a:r>
              <a:rPr lang="fr-FR" baseline="0" dirty="0" smtClean="0"/>
              <a:t> of time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hope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reducing</a:t>
            </a:r>
            <a:r>
              <a:rPr lang="fr-FR" baseline="0" dirty="0" smtClean="0"/>
              <a:t> the time,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change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practices, test more and </a:t>
            </a:r>
          </a:p>
          <a:p>
            <a:r>
              <a:rPr lang="fr-FR" baseline="0" dirty="0" err="1" smtClean="0"/>
              <a:t>less</a:t>
            </a:r>
            <a:r>
              <a:rPr lang="fr-FR" baseline="0" dirty="0" smtClean="0"/>
              <a:t> bugs are </a:t>
            </a:r>
            <a:r>
              <a:rPr lang="fr-FR" baseline="0" dirty="0" err="1" smtClean="0"/>
              <a:t>detected</a:t>
            </a:r>
            <a:r>
              <a:rPr lang="fr-FR" baseline="0" dirty="0" smtClean="0"/>
              <a:t> in production.</a:t>
            </a:r>
          </a:p>
          <a:p>
            <a:r>
              <a:rPr lang="fr-FR" baseline="0" dirty="0" err="1" smtClean="0"/>
              <a:t>Increase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health</a:t>
            </a:r>
            <a:endParaRPr lang="fr-FR" baseline="0" dirty="0" smtClean="0"/>
          </a:p>
          <a:p>
            <a:endParaRPr lang="fr-FR" baseline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00A62-CD15-4F1F-953A-579F90D5E12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72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is how the tests are detected: with Jenkins.</a:t>
            </a:r>
          </a:p>
          <a:p>
            <a:r>
              <a:rPr lang="en-US" dirty="0" smtClean="0"/>
              <a:t>For</a:t>
            </a:r>
            <a:r>
              <a:rPr lang="en-US" baseline="0" dirty="0" smtClean="0"/>
              <a:t> a developer, the tests are only run during the night.</a:t>
            </a:r>
          </a:p>
          <a:p>
            <a:r>
              <a:rPr lang="en-US" baseline="0" dirty="0" smtClean="0"/>
              <a:t>He has to wait the next morning to get the results of the tests.</a:t>
            </a:r>
          </a:p>
          <a:p>
            <a:r>
              <a:rPr lang="en-US" baseline="0" dirty="0" smtClean="0"/>
              <a:t>And it can happens that they fails…</a:t>
            </a:r>
            <a:endParaRPr lang="en-US" dirty="0" smtClean="0"/>
          </a:p>
          <a:p>
            <a:r>
              <a:rPr lang="en-US" dirty="0" smtClean="0"/>
              <a:t>There</a:t>
            </a:r>
            <a:r>
              <a:rPr lang="en-US" baseline="0" dirty="0" smtClean="0"/>
              <a:t> is no immediate feedback</a:t>
            </a:r>
          </a:p>
          <a:p>
            <a:endParaRPr lang="en-US" dirty="0" smtClean="0"/>
          </a:p>
          <a:p>
            <a:r>
              <a:rPr lang="en-US" dirty="0" smtClean="0"/>
              <a:t>So it</a:t>
            </a:r>
            <a:r>
              <a:rPr lang="en-US" baseline="0" dirty="0" smtClean="0"/>
              <a:t> decreases the quality of the applications that are produced by the company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Transition: But, there is hope: test selection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19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5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agenda of the presentation</a:t>
            </a:r>
            <a:r>
              <a:rPr lang="en-US" baseline="0" dirty="0" smtClean="0"/>
              <a:t> is the following:</a:t>
            </a:r>
            <a:endParaRPr lang="en-US" dirty="0" smtClean="0"/>
          </a:p>
          <a:p>
            <a:r>
              <a:rPr lang="en-US" dirty="0" smtClean="0"/>
              <a:t>First, I will </a:t>
            </a:r>
            <a:r>
              <a:rPr lang="en-US" baseline="0" dirty="0" smtClean="0"/>
              <a:t>present the industrial environment of my PhD.</a:t>
            </a:r>
            <a:endParaRPr lang="en-US" dirty="0" smtClean="0"/>
          </a:p>
          <a:p>
            <a:r>
              <a:rPr lang="en-US" dirty="0" smtClean="0"/>
              <a:t>Then,</a:t>
            </a:r>
            <a:r>
              <a:rPr lang="en-US" baseline="0" dirty="0" smtClean="0"/>
              <a:t> I will focus on how we identified root causes of project failures.</a:t>
            </a:r>
          </a:p>
          <a:p>
            <a:r>
              <a:rPr lang="en-US" baseline="0" dirty="0" smtClean="0"/>
              <a:t>I will continue by presenting how we improved the testing habits of Worldline developers.</a:t>
            </a:r>
          </a:p>
          <a:p>
            <a:r>
              <a:rPr lang="en-US" baseline="0" smtClean="0"/>
              <a:t>I finish </a:t>
            </a:r>
            <a:r>
              <a:rPr lang="en-US" baseline="0" dirty="0" smtClean="0"/>
              <a:t>by concluding and presenting the future works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14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If we change M1, we relaunch only test1 because it is the only one that covers it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Transition: this way, we reduce the number of tests to relaunch after a change.</a:t>
            </a:r>
          </a:p>
          <a:p>
            <a:r>
              <a:rPr lang="en-US" baseline="0" dirty="0" smtClean="0"/>
              <a:t>For one project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20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7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succeed to reduce testing time from initially 3 hours to 5 minutes for a given project.</a:t>
            </a:r>
          </a:p>
          <a:p>
            <a:r>
              <a:rPr lang="en-US" baseline="0" dirty="0" smtClean="0"/>
              <a:t>This is based on actual measurements, that I will explain later.</a:t>
            </a:r>
          </a:p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21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89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answer</a:t>
            </a:r>
            <a:r>
              <a:rPr lang="fr-FR" baseline="0" dirty="0" smtClean="0"/>
              <a:t> to the thesis </a:t>
            </a:r>
            <a:r>
              <a:rPr lang="fr-FR" baseline="0" dirty="0" err="1" smtClean="0"/>
              <a:t>problem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strategy</a:t>
            </a:r>
            <a:r>
              <a:rPr lang="fr-FR" baseline="0" dirty="0" smtClean="0"/>
              <a:t> is to first: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Choose a test selection approach adapted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Worldline</a:t>
            </a:r>
            <a:endParaRPr lang="en-US" dirty="0" smtClean="0"/>
          </a:p>
          <a:p>
            <a:r>
              <a:rPr lang="fr-FR" baseline="0" dirty="0" smtClean="0"/>
              <a:t>Second: </a:t>
            </a:r>
            <a:r>
              <a:rPr lang="fr-FR" baseline="0" dirty="0" err="1" smtClean="0"/>
              <a:t>Establish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testing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behaviour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Worldline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developers</a:t>
            </a:r>
            <a:r>
              <a:rPr lang="fr-FR" baseline="0" dirty="0" smtClean="0"/>
              <a:t> to know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better</a:t>
            </a:r>
            <a:endParaRPr lang="fr-FR" baseline="0" dirty="0" smtClean="0"/>
          </a:p>
          <a:p>
            <a:r>
              <a:rPr lang="fr-FR" baseline="0" dirty="0" err="1" smtClean="0"/>
              <a:t>Third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create</a:t>
            </a:r>
            <a:r>
              <a:rPr lang="fr-FR" baseline="0" dirty="0" smtClean="0"/>
              <a:t> a test </a:t>
            </a:r>
            <a:r>
              <a:rPr lang="fr-FR" baseline="0" dirty="0" err="1" smtClean="0"/>
              <a:t>selection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implement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choosen</a:t>
            </a:r>
            <a:r>
              <a:rPr lang="fr-FR" baseline="0" dirty="0" smtClean="0"/>
              <a:t> solution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22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0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23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14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Several approaches to select tests, but the one adapted for Worldline is the </a:t>
            </a:r>
          </a:p>
          <a:p>
            <a:r>
              <a:rPr lang="en-US" baseline="0" dirty="0" smtClean="0"/>
              <a:t>  Control flow graph: workflow of program behavior or functions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25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10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1" smtClean="0"/>
              <a:t>Dynamic Approach</a:t>
            </a:r>
          </a:p>
          <a:p>
            <a:pPr lvl="1"/>
            <a:r>
              <a:rPr lang="en-US" noProof="1" smtClean="0"/>
              <a:t>Execute the tests </a:t>
            </a:r>
          </a:p>
          <a:p>
            <a:pPr lvl="2"/>
            <a:r>
              <a:rPr lang="en-US" noProof="1" smtClean="0"/>
              <a:t>Map the tests to the covered code</a:t>
            </a:r>
          </a:p>
          <a:p>
            <a:pPr lvl="1"/>
            <a:r>
              <a:rPr lang="en-US" noProof="1" smtClean="0"/>
              <a:t>Relaunch the tests related to source code changed</a:t>
            </a:r>
            <a:br>
              <a:rPr lang="en-US" noProof="1" smtClean="0"/>
            </a:br>
            <a:endParaRPr lang="en-US" noProof="1" smtClean="0"/>
          </a:p>
          <a:p>
            <a:r>
              <a:rPr lang="en-US" b="1" noProof="1" smtClean="0"/>
              <a:t>Static Approach</a:t>
            </a:r>
          </a:p>
          <a:p>
            <a:pPr lvl="1"/>
            <a:r>
              <a:rPr lang="en-US" noProof="1" smtClean="0"/>
              <a:t>Create a model of the system</a:t>
            </a:r>
          </a:p>
          <a:p>
            <a:pPr lvl="1"/>
            <a:r>
              <a:rPr lang="en-US" noProof="1" smtClean="0"/>
              <a:t>From the code</a:t>
            </a:r>
            <a:r>
              <a:rPr lang="en-US" baseline="0" noProof="1" smtClean="0"/>
              <a:t> with a static analysis tool</a:t>
            </a:r>
            <a:endParaRPr lang="en-US" noProof="1" smtClean="0"/>
          </a:p>
          <a:p>
            <a:pPr lvl="1"/>
            <a:r>
              <a:rPr lang="en-US" noProof="1" smtClean="0"/>
              <a:t>Navigate the call graph from changed source code back to the tests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26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98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 smtClean="0"/>
              <a:t>The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dynamic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mapping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should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be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updated</a:t>
            </a:r>
            <a:r>
              <a:rPr lang="fr-FR" baseline="0" noProof="0" dirty="0" smtClean="0"/>
              <a:t> at </a:t>
            </a:r>
            <a:r>
              <a:rPr lang="fr-FR" baseline="0" noProof="0" dirty="0" err="1" smtClean="0"/>
              <a:t>each</a:t>
            </a:r>
            <a:r>
              <a:rPr lang="fr-FR" baseline="0" noProof="0" dirty="0" smtClean="0"/>
              <a:t> change by </a:t>
            </a:r>
            <a:r>
              <a:rPr lang="fr-FR" baseline="0" noProof="0" dirty="0" err="1" smtClean="0"/>
              <a:t>relaunching</a:t>
            </a:r>
            <a:r>
              <a:rPr lang="fr-FR" baseline="0" noProof="0" dirty="0" smtClean="0"/>
              <a:t> the tests.</a:t>
            </a:r>
          </a:p>
          <a:p>
            <a:r>
              <a:rPr lang="fr-FR" baseline="0" noProof="0" dirty="0" err="1" smtClean="0"/>
              <a:t>Else</a:t>
            </a:r>
            <a:r>
              <a:rPr lang="fr-FR" baseline="0" noProof="0" dirty="0" smtClean="0"/>
              <a:t> the </a:t>
            </a:r>
            <a:r>
              <a:rPr lang="fr-FR" baseline="0" noProof="0" dirty="0" err="1" smtClean="0"/>
              <a:t>approach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loose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precision</a:t>
            </a:r>
            <a:r>
              <a:rPr lang="fr-FR" baseline="0" noProof="0" dirty="0" smtClean="0"/>
              <a:t>.</a:t>
            </a:r>
          </a:p>
          <a:p>
            <a:endParaRPr lang="fr-FR" baseline="0" noProof="0" dirty="0" smtClean="0"/>
          </a:p>
          <a:p>
            <a:r>
              <a:rPr lang="fr-FR" noProof="0" dirty="0" err="1" smtClean="0"/>
              <a:t>Failing</a:t>
            </a:r>
            <a:r>
              <a:rPr lang="fr-FR" noProof="0" dirty="0" smtClean="0"/>
              <a:t> tests issue: if the test</a:t>
            </a:r>
            <a:r>
              <a:rPr lang="fr-FR" baseline="0" noProof="0" dirty="0" smtClean="0"/>
              <a:t> is </a:t>
            </a:r>
            <a:r>
              <a:rPr lang="fr-FR" baseline="0" noProof="0" dirty="0" err="1" smtClean="0"/>
              <a:t>failing</a:t>
            </a:r>
            <a:r>
              <a:rPr lang="fr-FR" baseline="0" noProof="0" dirty="0" smtClean="0"/>
              <a:t>, the </a:t>
            </a:r>
            <a:r>
              <a:rPr lang="fr-FR" baseline="0" noProof="0" dirty="0" err="1" smtClean="0"/>
              <a:t>methods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that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should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be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invoked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after</a:t>
            </a:r>
            <a:r>
              <a:rPr lang="fr-FR" baseline="0" noProof="0" dirty="0" smtClean="0"/>
              <a:t> the </a:t>
            </a:r>
            <a:r>
              <a:rPr lang="fr-FR" baseline="0" noProof="0" dirty="0" err="1" smtClean="0"/>
              <a:t>failure</a:t>
            </a:r>
            <a:r>
              <a:rPr lang="fr-FR" baseline="0" noProof="0" dirty="0" smtClean="0"/>
              <a:t> are not </a:t>
            </a:r>
            <a:r>
              <a:rPr lang="fr-FR" baseline="0" noProof="0" dirty="0" err="1" smtClean="0"/>
              <a:t>launched</a:t>
            </a:r>
            <a:r>
              <a:rPr lang="fr-FR" baseline="0" noProof="0" dirty="0" smtClean="0"/>
              <a:t>.</a:t>
            </a:r>
          </a:p>
          <a:p>
            <a:r>
              <a:rPr lang="fr-FR" baseline="0" noProof="0" dirty="0" smtClean="0"/>
              <a:t>This issue is </a:t>
            </a:r>
            <a:r>
              <a:rPr lang="fr-FR" noProof="0" dirty="0" smtClean="0"/>
              <a:t>not </a:t>
            </a:r>
            <a:r>
              <a:rPr lang="fr-FR" dirty="0" err="1" smtClean="0"/>
              <a:t>negligible</a:t>
            </a:r>
            <a:r>
              <a:rPr lang="fr-FR" dirty="0" smtClean="0"/>
              <a:t> in </a:t>
            </a:r>
            <a:r>
              <a:rPr lang="fr-FR" dirty="0" err="1" smtClean="0"/>
              <a:t>Worldline</a:t>
            </a:r>
            <a:r>
              <a:rPr lang="fr-FR" dirty="0" smtClean="0"/>
              <a:t>.</a:t>
            </a:r>
          </a:p>
          <a:p>
            <a:endParaRPr lang="fr-FR" noProof="0" dirty="0" smtClean="0"/>
          </a:p>
          <a:p>
            <a:r>
              <a:rPr lang="fr-FR" noProof="0" dirty="0" err="1" smtClean="0"/>
              <a:t>Because</a:t>
            </a:r>
            <a:r>
              <a:rPr lang="fr-FR" noProof="0" dirty="0" smtClean="0"/>
              <a:t> tests </a:t>
            </a:r>
            <a:r>
              <a:rPr lang="fr-FR" noProof="0" dirty="0" err="1" smtClean="0"/>
              <a:t>take</a:t>
            </a:r>
            <a:r>
              <a:rPr lang="fr-FR" noProof="0" dirty="0" smtClean="0"/>
              <a:t> time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00A62-CD15-4F1F-953A-579F90D5E1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582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 smtClean="0"/>
              <a:t>The </a:t>
            </a:r>
            <a:r>
              <a:rPr lang="fr-FR" noProof="0" dirty="0" err="1" smtClean="0"/>
              <a:t>project</a:t>
            </a:r>
            <a:r>
              <a:rPr lang="fr-FR" baseline="0" noProof="0" dirty="0" smtClean="0"/>
              <a:t> are i</a:t>
            </a:r>
            <a:r>
              <a:rPr lang="fr-FR" noProof="0" dirty="0" smtClean="0"/>
              <a:t>mportants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with</a:t>
            </a:r>
            <a:r>
              <a:rPr lang="fr-FR" baseline="0" noProof="0" dirty="0" smtClean="0"/>
              <a:t> more </a:t>
            </a:r>
            <a:r>
              <a:rPr lang="fr-FR" baseline="0" noProof="0" dirty="0" err="1" smtClean="0"/>
              <a:t>that</a:t>
            </a:r>
            <a:r>
              <a:rPr lang="fr-FR" baseline="0" noProof="0" dirty="0" smtClean="0"/>
              <a:t> </a:t>
            </a:r>
            <a:r>
              <a:rPr lang="en-US" baseline="0" noProof="0" dirty="0" smtClean="0"/>
              <a:t>three hundreds thousands lines of code.</a:t>
            </a:r>
          </a:p>
          <a:p>
            <a:r>
              <a:rPr lang="en-US" baseline="0" noProof="0" dirty="0" smtClean="0"/>
              <a:t>Real projects of the company</a:t>
            </a:r>
          </a:p>
          <a:p>
            <a:r>
              <a:rPr lang="fr-FR" baseline="0" noProof="0" dirty="0" err="1" smtClean="0"/>
              <a:t>Written</a:t>
            </a:r>
            <a:r>
              <a:rPr lang="fr-FR" baseline="0" noProof="0" dirty="0" smtClean="0"/>
              <a:t> in Java</a:t>
            </a:r>
          </a:p>
          <a:p>
            <a:r>
              <a:rPr lang="fr-FR" baseline="0" noProof="0" dirty="0" smtClean="0"/>
              <a:t>Tests are </a:t>
            </a:r>
            <a:r>
              <a:rPr lang="fr-FR" baseline="0" noProof="0" dirty="0" err="1" smtClean="0"/>
              <a:t>present</a:t>
            </a:r>
            <a:endParaRPr lang="fr-FR" baseline="0" noProof="0" dirty="0" smtClean="0"/>
          </a:p>
          <a:p>
            <a:endParaRPr lang="fr-FR" baseline="0" noProof="0" dirty="0" smtClean="0"/>
          </a:p>
          <a:p>
            <a:r>
              <a:rPr lang="fr-FR" baseline="0" noProof="0" dirty="0" smtClean="0"/>
              <a:t>P1 has an acceptable </a:t>
            </a:r>
            <a:r>
              <a:rPr lang="fr-FR" baseline="0" noProof="0" dirty="0" err="1" smtClean="0"/>
              <a:t>coverage</a:t>
            </a:r>
            <a:r>
              <a:rPr lang="fr-FR" baseline="0" noProof="0" dirty="0" smtClean="0"/>
              <a:t> of </a:t>
            </a:r>
            <a:r>
              <a:rPr lang="fr-FR" baseline="0" noProof="0" dirty="0" err="1" smtClean="0"/>
              <a:t>almost</a:t>
            </a:r>
            <a:r>
              <a:rPr lang="fr-FR" baseline="0" noProof="0" dirty="0" smtClean="0"/>
              <a:t> 50%</a:t>
            </a:r>
          </a:p>
          <a:p>
            <a:r>
              <a:rPr lang="fr-FR" baseline="0" noProof="0" dirty="0" smtClean="0"/>
              <a:t>And the </a:t>
            </a:r>
            <a:r>
              <a:rPr lang="fr-FR" baseline="0" noProof="0" dirty="0" err="1" smtClean="0"/>
              <a:t>others</a:t>
            </a:r>
            <a:r>
              <a:rPr lang="fr-FR" baseline="0" noProof="0" dirty="0" smtClean="0"/>
              <a:t> are </a:t>
            </a:r>
            <a:r>
              <a:rPr lang="fr-FR" baseline="0" noProof="0" dirty="0" err="1" smtClean="0"/>
              <a:t>quite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low</a:t>
            </a:r>
            <a:endParaRPr lang="fr-FR" baseline="0" noProof="0" dirty="0" smtClean="0"/>
          </a:p>
          <a:p>
            <a:endParaRPr lang="fr-FR" baseline="0" noProof="0" dirty="0" smtClean="0"/>
          </a:p>
          <a:p>
            <a:endParaRPr lang="fr-FR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00A62-CD15-4F1F-953A-579F90D5E1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58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started</a:t>
            </a:r>
            <a:r>
              <a:rPr lang="fr-FR" baseline="0" dirty="0" smtClean="0"/>
              <a:t> the test </a:t>
            </a:r>
            <a:r>
              <a:rPr lang="fr-FR" baseline="0" dirty="0" err="1" smtClean="0"/>
              <a:t>selection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feasability</a:t>
            </a:r>
            <a:r>
              <a:rPr lang="fr-FR" baseline="0" dirty="0" smtClean="0"/>
              <a:t> issue,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problems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appared</a:t>
            </a:r>
            <a:r>
              <a:rPr lang="fr-FR" baseline="0" dirty="0" smtClean="0"/>
              <a:t>: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identified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classified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ourselves</a:t>
            </a:r>
            <a:r>
              <a:rPr lang="fr-FR" baseline="0" dirty="0" smtClean="0"/>
              <a:t> the issues.</a:t>
            </a:r>
          </a:p>
          <a:p>
            <a:r>
              <a:rPr lang="fr-FR" baseline="0" dirty="0" smtClean="0"/>
              <a:t>But,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describe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ones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an impact on the Worldline </a:t>
            </a:r>
            <a:r>
              <a:rPr lang="fr-FR" baseline="0" dirty="0" err="1" smtClean="0"/>
              <a:t>projects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29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822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Only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s</a:t>
            </a:r>
            <a:r>
              <a:rPr lang="fr-FR" dirty="0" err="1" smtClean="0"/>
              <a:t>tatic</a:t>
            </a:r>
            <a:r>
              <a:rPr lang="fr-FR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Class instance initialisation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Break in the flow </a:t>
            </a:r>
            <a:r>
              <a:rPr lang="fr-FR" dirty="0" err="1" smtClean="0"/>
              <a:t>between</a:t>
            </a:r>
            <a:r>
              <a:rPr lang="fr-FR" dirty="0" smtClean="0"/>
              <a:t> the test and the change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Attribute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never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called</a:t>
            </a:r>
            <a:r>
              <a:rPr lang="fr-FR" baseline="0" dirty="0" smtClean="0"/>
              <a:t> by a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 but by the </a:t>
            </a:r>
            <a:r>
              <a:rPr lang="fr-FR" baseline="0" dirty="0" err="1" smtClean="0"/>
              <a:t>constructor</a:t>
            </a:r>
            <a:r>
              <a:rPr lang="fr-FR" baseline="0" dirty="0" smtClean="0"/>
              <a:t> of the class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30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25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 I</a:t>
            </a:r>
            <a:r>
              <a:rPr lang="en-US" baseline="0" dirty="0" smtClean="0"/>
              <a:t> will present the industrial context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83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anonymous method is never</a:t>
            </a:r>
            <a:r>
              <a:rPr lang="en-US" baseline="0" dirty="0" smtClean="0"/>
              <a:t> called directly but through a callback.</a:t>
            </a:r>
          </a:p>
          <a:p>
            <a:r>
              <a:rPr lang="en-US" baseline="0" dirty="0" smtClean="0"/>
              <a:t>To resolve this, </a:t>
            </a:r>
            <a:r>
              <a:rPr lang="en-US" dirty="0" smtClean="0"/>
              <a:t>going up the container link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31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092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err="1" smtClean="0"/>
              <a:t>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is a indirect call of the call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Call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 is </a:t>
            </a:r>
            <a:r>
              <a:rPr lang="fr-FR" baseline="0" dirty="0" err="1" smtClean="0"/>
              <a:t>never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called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directly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err="1" smtClean="0"/>
              <a:t>Commonly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referenced</a:t>
            </a:r>
            <a:r>
              <a:rPr lang="fr-FR" baseline="0" dirty="0" smtClean="0"/>
              <a:t> as callback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Special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mapping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Can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resolved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looking</a:t>
            </a:r>
            <a:r>
              <a:rPr lang="fr-FR" baseline="0" dirty="0" smtClean="0"/>
              <a:t> to the </a:t>
            </a:r>
            <a:r>
              <a:rPr lang="fr-FR" baseline="0" dirty="0" err="1" smtClean="0"/>
              <a:t>contructors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CallableImpl</a:t>
            </a:r>
            <a:r>
              <a:rPr lang="fr-FR" baseline="0" dirty="0" smtClean="0"/>
              <a:t> class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32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642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Only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s</a:t>
            </a:r>
            <a:r>
              <a:rPr lang="fr-FR" dirty="0" err="1" smtClean="0"/>
              <a:t>tatic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err="1" smtClean="0"/>
              <a:t>Inheritance</a:t>
            </a:r>
            <a:r>
              <a:rPr lang="fr-FR" dirty="0" smtClean="0"/>
              <a:t> and </a:t>
            </a:r>
            <a:r>
              <a:rPr lang="fr-FR" dirty="0" err="1" smtClean="0"/>
              <a:t>overloading</a:t>
            </a:r>
            <a:r>
              <a:rPr lang="fr-FR" dirty="0" smtClean="0"/>
              <a:t> of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methods</a:t>
            </a:r>
            <a:endParaRPr lang="fr-FR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33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286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study feasibility to see if static can be used for</a:t>
            </a:r>
            <a:r>
              <a:rPr lang="en-US" baseline="0" dirty="0" smtClean="0"/>
              <a:t> </a:t>
            </a:r>
            <a:r>
              <a:rPr lang="en-US" dirty="0" smtClean="0"/>
              <a:t>test selection on</a:t>
            </a:r>
            <a:r>
              <a:rPr lang="en-US" baseline="0" dirty="0" smtClean="0"/>
              <a:t> WL projects,</a:t>
            </a:r>
          </a:p>
          <a:p>
            <a:r>
              <a:rPr lang="en-US" baseline="0" dirty="0" smtClean="0"/>
              <a:t>We asked some RQ: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34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073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measure the impact, we used these three metrics: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35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319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More </a:t>
            </a:r>
            <a:r>
              <a:rPr lang="fr-FR" baseline="0" dirty="0" err="1" smtClean="0"/>
              <a:t>precisely</a:t>
            </a:r>
            <a:r>
              <a:rPr lang="fr-FR" baseline="0" dirty="0" smtClean="0"/>
              <a:t>, …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choose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dynamic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approach</a:t>
            </a:r>
            <a:r>
              <a:rPr lang="fr-FR" baseline="0" dirty="0" smtClean="0"/>
              <a:t> as the oracle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Some</a:t>
            </a:r>
            <a:r>
              <a:rPr lang="fr-FR" baseline="0" dirty="0" smtClean="0"/>
              <a:t> tests are </a:t>
            </a:r>
            <a:r>
              <a:rPr lang="fr-FR" baseline="0" dirty="0" err="1" smtClean="0"/>
              <a:t>without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 if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fail</a:t>
            </a:r>
            <a:r>
              <a:rPr lang="fr-FR" baseline="0" dirty="0" smtClean="0"/>
              <a:t> or are </a:t>
            </a:r>
            <a:r>
              <a:rPr lang="fr-FR" baseline="0" dirty="0" err="1" smtClean="0"/>
              <a:t>skipped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36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929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several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tools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make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case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First, </a:t>
            </a:r>
            <a:r>
              <a:rPr lang="fr-FR" baseline="0" dirty="0" err="1" smtClean="0"/>
              <a:t>Jacoco</a:t>
            </a:r>
            <a:r>
              <a:rPr lang="fr-FR" baseline="0" dirty="0" smtClean="0"/>
              <a:t> is a code </a:t>
            </a:r>
            <a:r>
              <a:rPr lang="fr-FR" baseline="0" dirty="0" err="1" smtClean="0"/>
              <a:t>coverage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, -&gt; </a:t>
            </a:r>
            <a:r>
              <a:rPr lang="fr-FR" baseline="0" dirty="0" err="1" smtClean="0"/>
              <a:t>modified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get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coverage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test.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Second, </a:t>
            </a:r>
            <a:r>
              <a:rPr lang="fr-FR" baseline="0" dirty="0" err="1" smtClean="0"/>
              <a:t>Infinitest</a:t>
            </a:r>
            <a:r>
              <a:rPr lang="fr-FR" baseline="0" dirty="0" smtClean="0"/>
              <a:t> is IDE plugin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performs</a:t>
            </a:r>
            <a:r>
              <a:rPr lang="fr-FR" baseline="0" dirty="0" smtClean="0"/>
              <a:t> test </a:t>
            </a:r>
            <a:r>
              <a:rPr lang="fr-FR" baseline="0" dirty="0" err="1" smtClean="0"/>
              <a:t>selection</a:t>
            </a:r>
            <a:r>
              <a:rPr lang="fr-FR" baseline="0" dirty="0" smtClean="0"/>
              <a:t>, </a:t>
            </a:r>
          </a:p>
          <a:p>
            <a:r>
              <a:rPr lang="fr-FR" baseline="0" dirty="0" err="1" smtClean="0"/>
              <a:t>Take</a:t>
            </a:r>
            <a:r>
              <a:rPr lang="fr-FR" baseline="0" dirty="0" smtClean="0"/>
              <a:t> times for large </a:t>
            </a:r>
            <a:r>
              <a:rPr lang="fr-FR" baseline="0" dirty="0" err="1" smtClean="0"/>
              <a:t>projects</a:t>
            </a:r>
            <a:r>
              <a:rPr lang="fr-FR" baseline="0" dirty="0" smtClean="0"/>
              <a:t> </a:t>
            </a:r>
          </a:p>
          <a:p>
            <a:r>
              <a:rPr lang="fr-FR" baseline="0" dirty="0" err="1" smtClean="0"/>
              <a:t>based</a:t>
            </a:r>
            <a:r>
              <a:rPr lang="fr-FR" baseline="0" dirty="0" smtClean="0"/>
              <a:t> on Java </a:t>
            </a:r>
            <a:r>
              <a:rPr lang="fr-FR" baseline="0" dirty="0" err="1" smtClean="0"/>
              <a:t>bytecode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analysis</a:t>
            </a:r>
            <a:r>
              <a:rPr lang="fr-FR" baseline="0" dirty="0" smtClean="0"/>
              <a:t>. </a:t>
            </a:r>
          </a:p>
          <a:p>
            <a:r>
              <a:rPr lang="fr-FR" baseline="0" dirty="0" err="1" smtClean="0"/>
              <a:t>resolves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third</a:t>
            </a:r>
            <a:r>
              <a:rPr lang="fr-FR" baseline="0" dirty="0" smtClean="0"/>
              <a:t> party breaks issues (</a:t>
            </a:r>
            <a:r>
              <a:rPr lang="fr-FR" baseline="0" dirty="0" err="1" smtClean="0"/>
              <a:t>libraries</a:t>
            </a:r>
            <a:r>
              <a:rPr lang="fr-FR" baseline="0" dirty="0" smtClean="0"/>
              <a:t>).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Third</a:t>
            </a:r>
            <a:r>
              <a:rPr lang="fr-FR" baseline="0" dirty="0" smtClean="0"/>
              <a:t>, Moose is a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 to model, </a:t>
            </a:r>
            <a:r>
              <a:rPr lang="fr-FR" baseline="0" dirty="0" err="1" smtClean="0"/>
              <a:t>visualize</a:t>
            </a:r>
            <a:r>
              <a:rPr lang="fr-FR" baseline="0" dirty="0" smtClean="0"/>
              <a:t>, and analyse software.</a:t>
            </a:r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implement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static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approaches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resolve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breaks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37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49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Tested</a:t>
            </a:r>
            <a:r>
              <a:rPr lang="fr-FR" dirty="0" smtClean="0"/>
              <a:t> configuration</a:t>
            </a:r>
            <a:r>
              <a:rPr lang="fr-FR" baseline="0" dirty="0" smtClean="0"/>
              <a:t> on the </a:t>
            </a:r>
            <a:r>
              <a:rPr lang="fr-FR" baseline="0" dirty="0" err="1" smtClean="0"/>
              <a:t>left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For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gave the </a:t>
            </a:r>
            <a:r>
              <a:rPr lang="fr-FR" baseline="0" dirty="0" err="1" smtClean="0"/>
              <a:t>metrics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selected</a:t>
            </a:r>
            <a:r>
              <a:rPr lang="fr-FR" baseline="0" dirty="0" smtClean="0"/>
              <a:t> tests, </a:t>
            </a:r>
            <a:r>
              <a:rPr lang="fr-FR" baseline="0" dirty="0" err="1" smtClean="0"/>
              <a:t>precision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recall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project</a:t>
            </a:r>
            <a:endParaRPr lang="fr-FR" dirty="0" smtClean="0"/>
          </a:p>
          <a:p>
            <a:endParaRPr lang="fr-FR" baseline="0" dirty="0" smtClean="0"/>
          </a:p>
          <a:p>
            <a:r>
              <a:rPr lang="fr-FR" baseline="0" dirty="0" err="1" smtClean="0"/>
              <a:t>Jacoco</a:t>
            </a:r>
            <a:r>
              <a:rPr lang="fr-FR" baseline="0" dirty="0" smtClean="0"/>
              <a:t> is the oracle: </a:t>
            </a:r>
            <a:r>
              <a:rPr lang="fr-FR" baseline="0" dirty="0" err="1" smtClean="0"/>
              <a:t>dynamic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approach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38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447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Number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selected</a:t>
            </a:r>
            <a:r>
              <a:rPr lang="fr-FR" baseline="0" dirty="0" smtClean="0"/>
              <a:t> tests is </a:t>
            </a:r>
            <a:r>
              <a:rPr lang="fr-FR" baseline="0" dirty="0" err="1" smtClean="0"/>
              <a:t>decreasing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finer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granularity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precision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increase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recall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decrease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(Pas le temps de</a:t>
            </a:r>
            <a:r>
              <a:rPr lang="fr-FR" baseline="0" dirty="0" smtClean="0"/>
              <a:t> rentrer dans les </a:t>
            </a:r>
            <a:r>
              <a:rPr lang="fr-FR" baseline="0" dirty="0" err="1" smtClean="0"/>
              <a:t>details</a:t>
            </a:r>
            <a:r>
              <a:rPr lang="fr-FR" baseline="0" dirty="0" smtClean="0"/>
              <a:t>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39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447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Third</a:t>
            </a:r>
            <a:r>
              <a:rPr lang="fr-FR" baseline="0" dirty="0" smtClean="0"/>
              <a:t> party break is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library</a:t>
            </a:r>
            <a:r>
              <a:rPr lang="fr-FR" baseline="0" dirty="0" smtClean="0"/>
              <a:t> is in the middle of the class call</a:t>
            </a:r>
          </a:p>
          <a:p>
            <a:endParaRPr lang="fr-FR" baseline="0" dirty="0" smtClean="0"/>
          </a:p>
          <a:p>
            <a:r>
              <a:rPr lang="fr-FR" baseline="0" dirty="0" smtClean="0"/>
              <a:t>The </a:t>
            </a:r>
            <a:r>
              <a:rPr lang="fr-FR" baseline="0" dirty="0" err="1" smtClean="0"/>
              <a:t>baseline</a:t>
            </a:r>
            <a:r>
              <a:rPr lang="fr-FR" baseline="0" dirty="0" smtClean="0"/>
              <a:t> is Moose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class </a:t>
            </a:r>
            <a:r>
              <a:rPr lang="fr-FR" baseline="0" dirty="0" err="1" smtClean="0"/>
              <a:t>level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40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84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1" smtClean="0"/>
              <a:t>Industrial PhD in a major international IT company.</a:t>
            </a:r>
          </a:p>
          <a:p>
            <a:r>
              <a:rPr lang="en-US" noProof="1" smtClean="0"/>
              <a:t>Worldline:</a:t>
            </a:r>
            <a:r>
              <a:rPr lang="en-US" baseline="0" noProof="1" smtClean="0"/>
              <a:t> european leader  in the  payements and transactional services industry</a:t>
            </a:r>
            <a:endParaRPr lang="en-US" noProof="1" smtClean="0"/>
          </a:p>
          <a:p>
            <a:pPr lvl="1"/>
            <a:r>
              <a:rPr lang="en-US" noProof="1" smtClean="0"/>
              <a:t>7 300 employees </a:t>
            </a:r>
          </a:p>
          <a:p>
            <a:pPr lvl="1"/>
            <a:r>
              <a:rPr lang="en-US" noProof="1" smtClean="0"/>
              <a:t>17 countries</a:t>
            </a:r>
          </a:p>
          <a:p>
            <a:pPr lvl="1"/>
            <a:r>
              <a:rPr lang="en-US" noProof="1" smtClean="0"/>
              <a:t>Worldline belongs to Atos.</a:t>
            </a:r>
          </a:p>
          <a:p>
            <a:pPr lvl="1"/>
            <a:endParaRPr lang="en-US" noProof="1" smtClean="0"/>
          </a:p>
          <a:p>
            <a:r>
              <a:rPr lang="en-US" noProof="1" smtClean="0"/>
              <a:t>Supervised by RMod team (Inria)</a:t>
            </a:r>
          </a:p>
          <a:p>
            <a:r>
              <a:rPr lang="en-US" baseline="0" dirty="0" smtClean="0"/>
              <a:t>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549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43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304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dirty="0" smtClean="0"/>
              <a:t>For the best </a:t>
            </a:r>
            <a:r>
              <a:rPr lang="fr-FR" dirty="0" err="1" smtClean="0"/>
              <a:t>project</a:t>
            </a:r>
            <a:endParaRPr lang="fr-FR" dirty="0" smtClean="0"/>
          </a:p>
          <a:p>
            <a:pPr lvl="0"/>
            <a:r>
              <a:rPr lang="fr-FR" dirty="0" err="1" smtClean="0"/>
              <a:t>precision</a:t>
            </a:r>
            <a:r>
              <a:rPr lang="fr-FR" dirty="0" smtClean="0"/>
              <a:t>: 41%</a:t>
            </a:r>
          </a:p>
          <a:p>
            <a:pPr lvl="0"/>
            <a:r>
              <a:rPr lang="fr-FR" dirty="0" err="1" smtClean="0"/>
              <a:t>Recall</a:t>
            </a:r>
            <a:r>
              <a:rPr lang="fr-FR" dirty="0" smtClean="0"/>
              <a:t>: 	91%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Transition: if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apply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on a </a:t>
            </a:r>
            <a:r>
              <a:rPr lang="fr-FR" dirty="0" err="1" smtClean="0"/>
              <a:t>project</a:t>
            </a:r>
            <a:r>
              <a:rPr lang="fr-FR" dirty="0" smtClean="0"/>
              <a:t>: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44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56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baseline="0" dirty="0" smtClean="0"/>
              <a:t>That is are better than test selection made by the developers.</a:t>
            </a:r>
          </a:p>
          <a:p>
            <a:r>
              <a:rPr lang="en-US" dirty="0" smtClean="0"/>
              <a:t>It</a:t>
            </a:r>
            <a:r>
              <a:rPr lang="en-US" baseline="0" dirty="0" smtClean="0"/>
              <a:t> is possible to create a test selection tool with the static approach.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Transition: but first,</a:t>
            </a:r>
            <a:r>
              <a:rPr lang="en-US" baseline="0" dirty="0" smtClean="0"/>
              <a:t> we want to understand the behavior of </a:t>
            </a:r>
            <a:r>
              <a:rPr lang="en-US" baseline="0" dirty="0" err="1" smtClean="0"/>
              <a:t>Worldline</a:t>
            </a:r>
            <a:r>
              <a:rPr lang="en-US" baseline="0" dirty="0" smtClean="0"/>
              <a:t> developers to </a:t>
            </a:r>
            <a:r>
              <a:rPr lang="fr-FR" baseline="0" dirty="0" err="1" smtClean="0"/>
              <a:t>adapt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them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45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890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Transition:</a:t>
            </a:r>
            <a:r>
              <a:rPr lang="en-US" baseline="0" dirty="0" smtClean="0"/>
              <a:t> </a:t>
            </a:r>
            <a:r>
              <a:rPr lang="en-US" dirty="0" smtClean="0"/>
              <a:t>Literature</a:t>
            </a:r>
            <a:r>
              <a:rPr lang="en-US" baseline="0" dirty="0" smtClean="0"/>
              <a:t> already studied this problem: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46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334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First there is the experiment of Beller  </a:t>
            </a:r>
            <a:r>
              <a:rPr lang="en-US" sz="2400" baseline="0" dirty="0" smtClean="0"/>
              <a:t>and ZAIDMAN et al.</a:t>
            </a:r>
            <a:endParaRPr lang="en-US" sz="2400" dirty="0" smtClean="0"/>
          </a:p>
          <a:p>
            <a:pPr lvl="1"/>
            <a:r>
              <a:rPr lang="en-US" sz="2400" dirty="0" smtClean="0"/>
              <a:t>	-</a:t>
            </a:r>
            <a:r>
              <a:rPr lang="en-US" sz="2400" baseline="0" dirty="0" smtClean="0"/>
              <a:t> mix of </a:t>
            </a:r>
            <a:r>
              <a:rPr lang="en-US" sz="2400" dirty="0" smtClean="0"/>
              <a:t>open source  and industry and students without distinction</a:t>
            </a:r>
          </a:p>
          <a:p>
            <a:pPr lvl="1"/>
            <a:r>
              <a:rPr lang="en-US" sz="2400" dirty="0" smtClean="0"/>
              <a:t>	- Monitor more than</a:t>
            </a:r>
            <a:r>
              <a:rPr lang="en-US" sz="2400" baseline="0" dirty="0" smtClean="0"/>
              <a:t> four hundreds developers</a:t>
            </a:r>
          </a:p>
          <a:p>
            <a:pPr lvl="1"/>
            <a:r>
              <a:rPr lang="en-US" sz="2400" dirty="0" smtClean="0"/>
              <a:t>Draw</a:t>
            </a:r>
            <a:r>
              <a:rPr lang="en-US" sz="2400" baseline="0" dirty="0" smtClean="0"/>
              <a:t> conclusions: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47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297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study is the one of Gligoric.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authors studied how developers manually select tests and compare them to an automatic selection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48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40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49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012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interviews: to explain the quantitative</a:t>
            </a:r>
            <a:r>
              <a:rPr lang="en-US" baseline="0" dirty="0" smtClean="0"/>
              <a:t> results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51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01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is Eclipse the IDE of</a:t>
            </a:r>
            <a:r>
              <a:rPr lang="en-US" baseline="0" dirty="0" smtClean="0"/>
              <a:t> the developer.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 tools</a:t>
            </a:r>
          </a:p>
          <a:p>
            <a:endParaRPr lang="en-US" dirty="0" smtClean="0"/>
          </a:p>
          <a:p>
            <a:r>
              <a:rPr lang="en-US" baseline="0" dirty="0" smtClean="0"/>
              <a:t>before the plugin installation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52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673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installation</a:t>
            </a:r>
            <a:r>
              <a:rPr lang="en-US" baseline="0" dirty="0" smtClean="0"/>
              <a:t> of the plugin: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Gather all the data in a DB + </a:t>
            </a:r>
            <a:endParaRPr lang="en-US" dirty="0" smtClean="0"/>
          </a:p>
          <a:p>
            <a:r>
              <a:rPr lang="en-US" dirty="0" smtClean="0"/>
              <a:t>Moose use to integrate the data inside the database and extract them for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53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034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Bu</a:t>
            </a:r>
            <a:r>
              <a:rPr lang="fr-FR" baseline="0" dirty="0" smtClean="0"/>
              <a:t> -&gt; development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tried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took</a:t>
            </a:r>
            <a:r>
              <a:rPr lang="fr-FR" baseline="0" dirty="0" smtClean="0"/>
              <a:t> people of the 3 business </a:t>
            </a:r>
            <a:r>
              <a:rPr lang="fr-FR" baseline="0" dirty="0" err="1" smtClean="0"/>
              <a:t>lines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perform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experiments</a:t>
            </a:r>
            <a:endParaRPr lang="fr-FR" baseline="0" dirty="0" smtClean="0"/>
          </a:p>
          <a:p>
            <a:r>
              <a:rPr lang="fr-FR" baseline="0" dirty="0" smtClean="0"/>
              <a:t>-&gt; France</a:t>
            </a:r>
          </a:p>
          <a:p>
            <a:endParaRPr lang="fr-FR" baseline="0" dirty="0" smtClean="0"/>
          </a:p>
          <a:p>
            <a:r>
              <a:rPr lang="fr-FR" dirty="0" smtClean="0">
                <a:solidFill>
                  <a:srgbClr val="0070C0"/>
                </a:solidFill>
              </a:rPr>
              <a:t>Transversal  </a:t>
            </a:r>
            <a:r>
              <a:rPr lang="fr-FR" baseline="0" dirty="0" smtClean="0"/>
              <a:t>-&gt; support to the business </a:t>
            </a:r>
            <a:r>
              <a:rPr lang="fr-FR" baseline="0" dirty="0" err="1" smtClean="0"/>
              <a:t>units</a:t>
            </a:r>
            <a:endParaRPr lang="fr-FR" baseline="0" dirty="0" smtClean="0"/>
          </a:p>
          <a:p>
            <a:r>
              <a:rPr lang="fr-FR" baseline="0" dirty="0" smtClean="0"/>
              <a:t>Moi = SDCO</a:t>
            </a:r>
          </a:p>
          <a:p>
            <a:endParaRPr lang="fr-FR" baseline="0" dirty="0" smtClean="0"/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00A62-CD15-4F1F-953A-579F90D5E12F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95547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especially the</a:t>
            </a:r>
            <a:r>
              <a:rPr lang="en-US" baseline="0" dirty="0" smtClean="0"/>
              <a:t> gathered data are: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54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5741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A test session is an indivisible</a:t>
            </a:r>
            <a:r>
              <a:rPr lang="en-US" baseline="0" dirty="0" smtClean="0"/>
              <a:t> group of test that is launched in one click by Junit or Maven</a:t>
            </a:r>
          </a:p>
          <a:p>
            <a:endParaRPr lang="fr-FR" baseline="0" dirty="0" smtClean="0"/>
          </a:p>
          <a:p>
            <a:r>
              <a:rPr lang="fr-FR" baseline="0" dirty="0" smtClean="0"/>
              <a:t/>
            </a:r>
            <a:br>
              <a:rPr lang="fr-FR" baseline="0" dirty="0" smtClean="0"/>
            </a:b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55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076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56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8000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T1 for </a:t>
            </a:r>
            <a:r>
              <a:rPr lang="fr-FR" dirty="0" err="1" smtClean="0"/>
              <a:t>example</a:t>
            </a:r>
            <a:r>
              <a:rPr lang="fr-FR" dirty="0" smtClean="0"/>
              <a:t> is one click -&gt;</a:t>
            </a:r>
            <a:r>
              <a:rPr lang="fr-FR" baseline="0" dirty="0" smtClean="0"/>
              <a:t> 2 tests of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class or package or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.</a:t>
            </a:r>
          </a:p>
          <a:p>
            <a:endParaRPr lang="fr-FR" dirty="0" smtClean="0"/>
          </a:p>
          <a:p>
            <a:r>
              <a:rPr lang="fr-FR" baseline="0" dirty="0" smtClean="0"/>
              <a:t>Tests </a:t>
            </a:r>
            <a:r>
              <a:rPr lang="fr-FR" baseline="0" dirty="0" err="1" smtClean="0"/>
              <a:t>before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after</a:t>
            </a:r>
            <a:r>
              <a:rPr lang="fr-FR" baseline="0" dirty="0" smtClean="0"/>
              <a:t> the commit are </a:t>
            </a:r>
            <a:r>
              <a:rPr lang="fr-FR" baseline="0" dirty="0" err="1" smtClean="0"/>
              <a:t>agglomerated</a:t>
            </a:r>
            <a:r>
              <a:rPr lang="fr-FR" baseline="0" dirty="0" smtClean="0"/>
              <a:t> -&gt; no change in the source code</a:t>
            </a:r>
          </a:p>
          <a:p>
            <a:endParaRPr lang="fr-FR" baseline="0" dirty="0" smtClean="0"/>
          </a:p>
          <a:p>
            <a:r>
              <a:rPr lang="fr-FR" baseline="0" dirty="0" smtClean="0"/>
              <a:t>Transition: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gave the </a:t>
            </a:r>
            <a:r>
              <a:rPr lang="fr-FR" baseline="0" dirty="0" err="1" smtClean="0"/>
              <a:t>protocol</a:t>
            </a:r>
            <a:r>
              <a:rPr lang="fr-FR" baseline="0" dirty="0" smtClean="0"/>
              <a:t> of the case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are the </a:t>
            </a:r>
            <a:r>
              <a:rPr lang="fr-FR" baseline="0" dirty="0" err="1" smtClean="0"/>
              <a:t>results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57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890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</a:t>
            </a:r>
            <a:r>
              <a:rPr lang="en-US" baseline="0" dirty="0" smtClean="0"/>
              <a:t> a summary of the results </a:t>
            </a:r>
          </a:p>
          <a:p>
            <a:endParaRPr lang="en-US" dirty="0" smtClean="0"/>
          </a:p>
          <a:p>
            <a:r>
              <a:rPr lang="en-US" dirty="0" smtClean="0"/>
              <a:t>With</a:t>
            </a:r>
            <a:r>
              <a:rPr lang="en-US" baseline="0" dirty="0" smtClean="0"/>
              <a:t> 32 developers on 64 projects -&gt; comparable to the others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10 months which is at least twice more in duration than the others ones.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Transition: now we will answer to the RQ presented before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58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6100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Ne pas dire les </a:t>
            </a:r>
            <a:r>
              <a:rPr lang="en-US" baseline="0" dirty="0" err="1" smtClean="0"/>
              <a:t>valeurs</a:t>
            </a:r>
            <a:r>
              <a:rPr lang="en-US" baseline="0" dirty="0" smtClean="0"/>
              <a:t>,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However, thanks to interviews, </a:t>
            </a:r>
          </a:p>
          <a:p>
            <a:r>
              <a:rPr lang="en-US" baseline="0" dirty="0" smtClean="0"/>
              <a:t>Developers said that Frameworks are difficult to set up and they lack of time to test their changes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59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5463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60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749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For fifty percent of the test sessions less </a:t>
            </a:r>
            <a:r>
              <a:rPr lang="en-US" dirty="0" smtClean="0"/>
              <a:t>4%</a:t>
            </a:r>
            <a:r>
              <a:rPr lang="en-US" baseline="0" dirty="0" smtClean="0"/>
              <a:t> of the test suite is executed.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Test selection is also made in 81 % of Worldline test sessions.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conclude that test selection is practiced at Worldline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61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3924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some profiles</a:t>
            </a:r>
            <a:r>
              <a:rPr lang="en-US" baseline="0" dirty="0" smtClean="0"/>
              <a:t> for testers: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62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763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interviews:</a:t>
            </a:r>
            <a:r>
              <a:rPr lang="en-US" baseline="0" dirty="0" smtClean="0"/>
              <a:t> developers say they execute </a:t>
            </a:r>
            <a:r>
              <a:rPr lang="en-US" dirty="0" smtClean="0"/>
              <a:t>more tests if several subprojects</a:t>
            </a:r>
            <a:r>
              <a:rPr lang="en-US" baseline="0" dirty="0" smtClean="0"/>
              <a:t> </a:t>
            </a:r>
            <a:r>
              <a:rPr lang="en-US" dirty="0" smtClean="0"/>
              <a:t>are impacted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63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74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Worldline </a:t>
            </a:r>
            <a:r>
              <a:rPr lang="fr-FR" baseline="0" dirty="0" err="1" smtClean="0"/>
              <a:t>wants</a:t>
            </a:r>
            <a:r>
              <a:rPr lang="fr-FR" baseline="0" dirty="0" smtClean="0"/>
              <a:t> to use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data to </a:t>
            </a:r>
            <a:r>
              <a:rPr lang="fr-FR" baseline="0" dirty="0" err="1" smtClean="0"/>
              <a:t>avoid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failure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projects</a:t>
            </a:r>
            <a:r>
              <a:rPr lang="fr-FR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So, the question is</a:t>
            </a:r>
            <a:br>
              <a:rPr lang="fr-FR" baseline="0" dirty="0" smtClean="0"/>
            </a:br>
            <a:r>
              <a:rPr lang="fr-FR" baseline="0" dirty="0" smtClean="0"/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It is an </a:t>
            </a:r>
            <a:r>
              <a:rPr lang="fr-FR" baseline="0" dirty="0" err="1" smtClean="0"/>
              <a:t>explanatory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study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6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160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r>
              <a:rPr lang="en-US" baseline="0" dirty="0" smtClean="0"/>
              <a:t> of automatic and manual selection</a:t>
            </a:r>
          </a:p>
          <a:p>
            <a:r>
              <a:rPr lang="en-US" baseline="0" dirty="0" smtClean="0"/>
              <a:t>37% of manually selected tests are also selected by the automatic test selection (precision)</a:t>
            </a:r>
          </a:p>
          <a:p>
            <a:r>
              <a:rPr lang="en-US" baseline="0" dirty="0" smtClean="0"/>
              <a:t>29% of the tests selected by the automatic selection are also selected manually (recall)</a:t>
            </a:r>
          </a:p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64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238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Now that</a:t>
            </a:r>
            <a:r>
              <a:rPr lang="en-US" baseline="0" dirty="0" smtClean="0"/>
              <a:t> we e</a:t>
            </a:r>
            <a:r>
              <a:rPr lang="en-US" dirty="0" smtClean="0"/>
              <a:t>stablished current testing behavior of developers, we will describe the test selection</a:t>
            </a:r>
            <a:r>
              <a:rPr lang="en-US" baseline="0" dirty="0" smtClean="0"/>
              <a:t> tool we implemented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65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246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r>
              <a:rPr lang="fr-FR" baseline="0" dirty="0" smtClean="0"/>
              <a:t> plugins for </a:t>
            </a:r>
            <a:r>
              <a:rPr lang="fr-FR" baseline="0" dirty="0" err="1" smtClean="0"/>
              <a:t>intelliJ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Changes = code changes</a:t>
            </a:r>
          </a:p>
          <a:p>
            <a:endParaRPr lang="fr-FR" baseline="0" dirty="0" smtClean="0"/>
          </a:p>
          <a:p>
            <a:r>
              <a:rPr lang="fr-FR" baseline="0" dirty="0" smtClean="0"/>
              <a:t>Best </a:t>
            </a:r>
            <a:r>
              <a:rPr lang="fr-FR" baseline="0" dirty="0" err="1" smtClean="0"/>
              <a:t>static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strategy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resolve</a:t>
            </a:r>
            <a:r>
              <a:rPr lang="fr-FR" baseline="0" dirty="0" smtClean="0"/>
              <a:t> all the issues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Real time</a:t>
            </a:r>
          </a:p>
          <a:p>
            <a:endParaRPr lang="fr-FR" baseline="0" dirty="0" smtClean="0"/>
          </a:p>
          <a:p>
            <a:r>
              <a:rPr lang="fr-FR" baseline="0" dirty="0" smtClean="0"/>
              <a:t>The tests are </a:t>
            </a:r>
            <a:r>
              <a:rPr lang="fr-FR" baseline="0" dirty="0" err="1" smtClean="0"/>
              <a:t>selected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thanks</a:t>
            </a:r>
            <a:r>
              <a:rPr lang="fr-FR" baseline="0" dirty="0" smtClean="0"/>
              <a:t> to a </a:t>
            </a:r>
            <a:r>
              <a:rPr lang="fr-FR" baseline="0" dirty="0" err="1" smtClean="0"/>
              <a:t>strategy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configured</a:t>
            </a:r>
            <a:r>
              <a:rPr lang="fr-FR" baseline="0" dirty="0" smtClean="0"/>
              <a:t> by the user.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66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425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Naïve implementation</a:t>
            </a:r>
          </a:p>
          <a:p>
            <a:pPr lvl="1"/>
            <a:r>
              <a:rPr lang="en-US" dirty="0" smtClean="0"/>
              <a:t>Model has twice the complete source code</a:t>
            </a:r>
          </a:p>
          <a:p>
            <a:pPr lvl="1"/>
            <a:r>
              <a:rPr lang="en-US" dirty="0" smtClean="0"/>
              <a:t>Delta to compute on the whole model -&gt;time</a:t>
            </a:r>
          </a:p>
          <a:p>
            <a:pPr lvl="1"/>
            <a:r>
              <a:rPr lang="en-US" dirty="0" smtClean="0"/>
              <a:t>Bandwidth</a:t>
            </a:r>
            <a:r>
              <a:rPr lang="en-US" baseline="0" dirty="0" smtClean="0"/>
              <a:t> issues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Solution : Use partial models</a:t>
            </a:r>
          </a:p>
          <a:p>
            <a:pPr lvl="1"/>
            <a:r>
              <a:rPr lang="en-US" dirty="0" smtClean="0"/>
              <a:t>Model only the files changed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67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5511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68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075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Strategies</a:t>
            </a:r>
            <a:r>
              <a:rPr lang="fr-FR" dirty="0" smtClean="0"/>
              <a:t> to select </a:t>
            </a:r>
            <a:r>
              <a:rPr lang="fr-FR" baseline="0" dirty="0" smtClean="0"/>
              <a:t>the tests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Strategies</a:t>
            </a:r>
            <a:r>
              <a:rPr lang="fr-FR" dirty="0" smtClean="0"/>
              <a:t> to</a:t>
            </a:r>
            <a:r>
              <a:rPr lang="fr-FR" baseline="0" dirty="0" smtClean="0"/>
              <a:t> </a:t>
            </a:r>
            <a:r>
              <a:rPr lang="fr-FR" dirty="0" err="1" smtClean="0"/>
              <a:t>execute</a:t>
            </a:r>
            <a:r>
              <a:rPr lang="fr-FR" baseline="0" dirty="0" smtClean="0"/>
              <a:t> the tests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69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4340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And I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present</a:t>
            </a:r>
            <a:r>
              <a:rPr lang="fr-FR" dirty="0" smtClean="0"/>
              <a:t> the future </a:t>
            </a:r>
            <a:r>
              <a:rPr lang="fr-FR" dirty="0" err="1" smtClean="0"/>
              <a:t>works</a:t>
            </a:r>
            <a:r>
              <a:rPr lang="fr-FR" dirty="0" smtClean="0"/>
              <a:t> </a:t>
            </a:r>
            <a:r>
              <a:rPr lang="fr-FR" dirty="0" err="1" smtClean="0"/>
              <a:t>too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70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7867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Tool adapted to the </a:t>
            </a:r>
            <a:r>
              <a:rPr lang="en-US" dirty="0" err="1" smtClean="0"/>
              <a:t>Worldline</a:t>
            </a:r>
            <a:r>
              <a:rPr lang="en-US" dirty="0" smtClean="0"/>
              <a:t> developers:</a:t>
            </a:r>
          </a:p>
          <a:p>
            <a:pPr marL="0" indent="0">
              <a:buNone/>
            </a:pPr>
            <a:r>
              <a:rPr lang="en-US" baseline="0" dirty="0" smtClean="0"/>
              <a:t>  issues resolved</a:t>
            </a:r>
          </a:p>
          <a:p>
            <a:pPr marL="0" indent="0">
              <a:buNone/>
            </a:pPr>
            <a:r>
              <a:rPr lang="en-US" baseline="0" dirty="0" smtClean="0"/>
              <a:t>  adapted to their behavior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Transition: to summarize</a:t>
            </a: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71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1121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First:</a:t>
            </a:r>
            <a:r>
              <a:rPr lang="en-US" baseline="0" dirty="0" smtClean="0"/>
              <a:t> </a:t>
            </a:r>
            <a:r>
              <a:rPr lang="en-US" dirty="0" smtClean="0"/>
              <a:t>Exploratory</a:t>
            </a:r>
            <a:r>
              <a:rPr lang="en-US" baseline="0" dirty="0" smtClean="0"/>
              <a:t> topic: </a:t>
            </a:r>
            <a:r>
              <a:rPr lang="en-US" dirty="0" smtClean="0"/>
              <a:t>Identifying root causes of project failures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Literature &amp; data mining: we were  not bale to</a:t>
            </a:r>
            <a:r>
              <a:rPr lang="en-US" baseline="0" dirty="0" smtClean="0"/>
              <a:t> </a:t>
            </a:r>
            <a:r>
              <a:rPr lang="en-US" dirty="0" smtClean="0"/>
              <a:t>predict failure in our context</a:t>
            </a:r>
          </a:p>
          <a:p>
            <a:endParaRPr lang="en-US" dirty="0" smtClean="0"/>
          </a:p>
          <a:p>
            <a:r>
              <a:rPr lang="en-US" dirty="0" smtClean="0"/>
              <a:t>Interviews: root causes of project failure:</a:t>
            </a:r>
          </a:p>
          <a:p>
            <a:pPr lvl="1"/>
            <a:r>
              <a:rPr lang="en-US" dirty="0" smtClean="0"/>
              <a:t>Communication </a:t>
            </a:r>
          </a:p>
          <a:p>
            <a:pPr lvl="1"/>
            <a:r>
              <a:rPr lang="en-US" dirty="0" smtClean="0"/>
              <a:t>Project Requirements</a:t>
            </a:r>
          </a:p>
          <a:p>
            <a:r>
              <a:rPr lang="en-US" dirty="0" smtClean="0"/>
              <a:t>Questionnaire confirms the results</a:t>
            </a:r>
          </a:p>
          <a:p>
            <a:pPr lvl="1"/>
            <a:r>
              <a:rPr lang="en-US" dirty="0" smtClean="0"/>
              <a:t>Identify a new topic: testing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72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1121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 smtClean="0"/>
              <a:t>Improving</a:t>
            </a:r>
            <a:r>
              <a:rPr lang="fr-FR" dirty="0" smtClean="0"/>
              <a:t> </a:t>
            </a:r>
            <a:r>
              <a:rPr lang="fr-FR" dirty="0" err="1" smtClean="0"/>
              <a:t>Testing</a:t>
            </a:r>
            <a:r>
              <a:rPr lang="fr-FR" dirty="0" smtClean="0"/>
              <a:t> Habits of Worldline </a:t>
            </a:r>
            <a:r>
              <a:rPr lang="fr-FR" dirty="0" err="1" smtClean="0"/>
              <a:t>developers</a:t>
            </a:r>
            <a:endParaRPr lang="fr-FR" dirty="0" smtClean="0"/>
          </a:p>
          <a:p>
            <a:r>
              <a:rPr lang="en-US" dirty="0" smtClean="0"/>
              <a:t>Identify and categorize issues for test selection</a:t>
            </a:r>
          </a:p>
          <a:p>
            <a:r>
              <a:rPr lang="en-US" dirty="0" smtClean="0"/>
              <a:t>Impact</a:t>
            </a:r>
            <a:r>
              <a:rPr lang="en-US" baseline="0" dirty="0" smtClean="0"/>
              <a:t> of the issues on test selection</a:t>
            </a:r>
            <a:endParaRPr lang="en-US" dirty="0" smtClean="0"/>
          </a:p>
          <a:p>
            <a:r>
              <a:rPr lang="en-US" dirty="0" smtClean="0"/>
              <a:t>Study current testing behavior at Worldline</a:t>
            </a:r>
          </a:p>
          <a:p>
            <a:pPr lvl="1"/>
            <a:r>
              <a:rPr lang="en-US" dirty="0" smtClean="0"/>
              <a:t>Manual test selection is not accurate </a:t>
            </a:r>
            <a:br>
              <a:rPr lang="en-US" dirty="0" smtClean="0"/>
            </a:br>
            <a:r>
              <a:rPr lang="en-US" dirty="0" smtClean="0"/>
              <a:t>(minimalist rather than safe)</a:t>
            </a:r>
          </a:p>
          <a:p>
            <a:r>
              <a:rPr lang="en-US" dirty="0" smtClean="0"/>
              <a:t>Create a test selection tool adapted to Worldline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73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11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1" smtClean="0"/>
              <a:t>For a project we define:</a:t>
            </a:r>
          </a:p>
          <a:p>
            <a:pPr lvl="1"/>
            <a:r>
              <a:rPr lang="en-US" noProof="1" smtClean="0"/>
              <a:t>Scope (features)</a:t>
            </a:r>
          </a:p>
          <a:p>
            <a:pPr lvl="1"/>
            <a:r>
              <a:rPr lang="en-US" noProof="1" smtClean="0"/>
              <a:t>Resources (man-days)</a:t>
            </a:r>
          </a:p>
          <a:p>
            <a:pPr lvl="1"/>
            <a:r>
              <a:rPr lang="en-US" noProof="1" smtClean="0"/>
              <a:t>Schedule (milestones)</a:t>
            </a:r>
          </a:p>
          <a:p>
            <a:r>
              <a:rPr lang="en-US" noProof="1" smtClean="0"/>
              <a:t>A project is in good health the 3 criteria are met</a:t>
            </a:r>
          </a:p>
          <a:p>
            <a:pPr lvl="1"/>
            <a:r>
              <a:rPr lang="en-US" noProof="1" smtClean="0"/>
              <a:t>Else it is in bad health</a:t>
            </a:r>
          </a:p>
          <a:p>
            <a:endParaRPr lang="en-US" noProof="1" smtClean="0"/>
          </a:p>
          <a:p>
            <a:r>
              <a:rPr lang="en-US" noProof="1" smtClean="0"/>
              <a:t>Transition:</a:t>
            </a:r>
            <a:r>
              <a:rPr lang="en-US" baseline="0" noProof="1" smtClean="0"/>
              <a:t> Now the health of the project is defined, we can first search to resolve our initial problem thanks to the literature</a:t>
            </a:r>
            <a:endParaRPr lang="en-US" noProof="1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7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096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75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8230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M</a:t>
            </a:r>
            <a:r>
              <a:rPr lang="en-US" dirty="0" err="1" smtClean="0"/>
              <a:t>easure</a:t>
            </a:r>
            <a:r>
              <a:rPr lang="en-US" dirty="0" smtClean="0"/>
              <a:t> of the impact of the tool: Not at Worldline, I</a:t>
            </a:r>
            <a:r>
              <a:rPr lang="en-US" baseline="0" dirty="0" smtClean="0"/>
              <a:t> am not in the company anymore.</a:t>
            </a:r>
            <a:endParaRPr lang="fr-FR" dirty="0" smtClean="0"/>
          </a:p>
          <a:p>
            <a:r>
              <a:rPr lang="fr-FR" dirty="0" smtClean="0"/>
              <a:t>But, in</a:t>
            </a:r>
            <a:r>
              <a:rPr lang="fr-FR" baseline="0" dirty="0" smtClean="0"/>
              <a:t> the </a:t>
            </a:r>
            <a:r>
              <a:rPr lang="fr-FR" dirty="0" smtClean="0"/>
              <a:t>Pharo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community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someone</a:t>
            </a:r>
            <a:r>
              <a:rPr lang="fr-FR" baseline="0" dirty="0" smtClean="0"/>
              <a:t> is </a:t>
            </a:r>
            <a:r>
              <a:rPr lang="fr-FR" baseline="0" dirty="0" err="1" smtClean="0"/>
              <a:t>already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working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it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76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8230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77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7453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First</a:t>
            </a:r>
            <a:r>
              <a:rPr lang="fr-FR" baseline="0" dirty="0" smtClean="0"/>
              <a:t> </a:t>
            </a:r>
            <a:r>
              <a:rPr lang="fr-FR" dirty="0" smtClean="0"/>
              <a:t>Tests = </a:t>
            </a:r>
            <a:r>
              <a:rPr lang="fr-FR" dirty="0" err="1" smtClean="0"/>
              <a:t>individual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methods</a:t>
            </a:r>
            <a:endParaRPr lang="fr-FR" baseline="0" dirty="0" smtClean="0"/>
          </a:p>
          <a:p>
            <a:r>
              <a:rPr lang="fr-FR" baseline="0" dirty="0" smtClean="0"/>
              <a:t>That is more </a:t>
            </a:r>
            <a:r>
              <a:rPr lang="fr-FR" baseline="0" dirty="0" err="1" smtClean="0"/>
              <a:t>realistic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considering</a:t>
            </a:r>
            <a:r>
              <a:rPr lang="fr-FR" baseline="0" dirty="0" smtClean="0"/>
              <a:t> multiples changes</a:t>
            </a:r>
          </a:p>
          <a:p>
            <a:endParaRPr lang="fr-FR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idea is that the most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committed Java methods could have consistently good (or bad) results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81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75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 smtClean="0"/>
              <a:t>We</a:t>
            </a:r>
            <a:r>
              <a:rPr lang="fr-FR" baseline="0" dirty="0" smtClean="0"/>
              <a:t> made a </a:t>
            </a:r>
            <a:r>
              <a:rPr lang="fr-FR" baseline="0" dirty="0" err="1" smtClean="0"/>
              <a:t>systematic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literature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review</a:t>
            </a:r>
            <a:r>
              <a:rPr lang="fr-FR" baseline="0" dirty="0" smtClean="0"/>
              <a:t>.</a:t>
            </a:r>
            <a:endParaRPr lang="fr-FR" dirty="0" smtClean="0"/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defined</a:t>
            </a:r>
            <a:r>
              <a:rPr lang="fr-FR" dirty="0" smtClean="0"/>
              <a:t> the structure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reproduce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others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reproduce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review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Staff KICK </a:t>
            </a:r>
            <a:r>
              <a:rPr lang="fr-FR" baseline="0" dirty="0" err="1" smtClean="0"/>
              <a:t>describes</a:t>
            </a:r>
            <a:r>
              <a:rPr lang="fr-FR" baseline="0" dirty="0" smtClean="0"/>
              <a:t> 5 topics: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Populatio</a:t>
            </a:r>
            <a:r>
              <a:rPr lang="fr-FR" baseline="0" dirty="0" smtClean="0"/>
              <a:t>n is the </a:t>
            </a:r>
            <a:r>
              <a:rPr lang="fr-FR" baseline="0" dirty="0" err="1" smtClean="0"/>
              <a:t>subjects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experiments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: …</a:t>
            </a:r>
          </a:p>
          <a:p>
            <a:r>
              <a:rPr lang="fr-FR" baseline="0" dirty="0" smtClean="0"/>
              <a:t>Intervention is the </a:t>
            </a:r>
            <a:r>
              <a:rPr lang="fr-FR" baseline="0" dirty="0" err="1" smtClean="0"/>
              <a:t>operation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want</a:t>
            </a:r>
            <a:r>
              <a:rPr lang="fr-FR" baseline="0" dirty="0" smtClean="0"/>
              <a:t> to do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. </a:t>
            </a:r>
          </a:p>
          <a:p>
            <a:r>
              <a:rPr lang="fr-FR" baseline="0" dirty="0" err="1" smtClean="0"/>
              <a:t>Comparison</a:t>
            </a:r>
            <a:r>
              <a:rPr lang="fr-FR" baseline="0" dirty="0" smtClean="0"/>
              <a:t> is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want</a:t>
            </a:r>
            <a:r>
              <a:rPr lang="fr-FR" baseline="0" dirty="0" smtClean="0"/>
              <a:t> to compare the </a:t>
            </a:r>
            <a:r>
              <a:rPr lang="fr-FR" baseline="0" dirty="0" err="1" smtClean="0"/>
              <a:t>prediction</a:t>
            </a:r>
            <a:r>
              <a:rPr lang="fr-FR" baseline="0" dirty="0" smtClean="0"/>
              <a:t> of software </a:t>
            </a:r>
            <a:r>
              <a:rPr lang="fr-FR" baseline="0" dirty="0" err="1" smtClean="0"/>
              <a:t>projects</a:t>
            </a:r>
            <a:r>
              <a:rPr lang="fr-FR" baseline="0" dirty="0" smtClean="0"/>
              <a:t>. </a:t>
            </a:r>
            <a:endParaRPr lang="fr-FR" dirty="0" smtClean="0"/>
          </a:p>
          <a:p>
            <a:r>
              <a:rPr lang="fr-FR" dirty="0" err="1" smtClean="0"/>
              <a:t>Outcome</a:t>
            </a:r>
            <a:r>
              <a:rPr lang="fr-FR" baseline="0" dirty="0" smtClean="0"/>
              <a:t> is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want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obtain</a:t>
            </a:r>
            <a:r>
              <a:rPr lang="fr-FR" baseline="0" dirty="0" smtClean="0"/>
              <a:t>. </a:t>
            </a:r>
          </a:p>
          <a:p>
            <a:r>
              <a:rPr lang="fr-FR" dirty="0" err="1" smtClean="0"/>
              <a:t>Context</a:t>
            </a:r>
            <a:r>
              <a:rPr lang="fr-FR" dirty="0" smtClean="0"/>
              <a:t> is the </a:t>
            </a:r>
            <a:r>
              <a:rPr lang="fr-FR" dirty="0" err="1" smtClean="0"/>
              <a:t>envrionement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RQ: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8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75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structure </a:t>
            </a:r>
            <a:r>
              <a:rPr lang="en-US" baseline="0" dirty="0" smtClean="0"/>
              <a:t>helps us define some keywords, that were looked up in 5 databases : </a:t>
            </a:r>
            <a:r>
              <a:rPr lang="en-US" dirty="0" err="1" smtClean="0"/>
              <a:t>ItripleE</a:t>
            </a:r>
            <a:r>
              <a:rPr lang="en-US" baseline="0" dirty="0" smtClean="0"/>
              <a:t> …</a:t>
            </a:r>
          </a:p>
          <a:p>
            <a:r>
              <a:rPr lang="en-US" baseline="0" dirty="0" smtClean="0"/>
              <a:t>And read almost 1 700  titles</a:t>
            </a:r>
          </a:p>
          <a:p>
            <a:r>
              <a:rPr lang="en-US" baseline="0" dirty="0" smtClean="0"/>
              <a:t>In total, 14 interesting papers were found.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Transition:  they all concludes that: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9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6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17612" y="4595031"/>
            <a:ext cx="1834108" cy="280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000876"/>
            <a:ext cx="9144000" cy="1142623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to edit the sub title</a:t>
            </a:r>
            <a:endParaRPr lang="nl-NL" dirty="0"/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08-11-2017</a:t>
            </a:r>
            <a:endParaRPr lang="nl-NL" sz="1200" b="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tilisateurs\a577142\Downloads\UL1-WEB-201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832" y="4026237"/>
            <a:ext cx="2223467" cy="107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 userDrawn="1"/>
        </p:nvGrpSpPr>
        <p:grpSpPr>
          <a:xfrm>
            <a:off x="5625169" y="4011910"/>
            <a:ext cx="1035063" cy="1056632"/>
            <a:chOff x="5625169" y="4058027"/>
            <a:chExt cx="1035063" cy="1056632"/>
          </a:xfrm>
        </p:grpSpPr>
        <p:sp>
          <p:nvSpPr>
            <p:cNvPr id="5" name="Rectangle 4"/>
            <p:cNvSpPr/>
            <p:nvPr userDrawn="1"/>
          </p:nvSpPr>
          <p:spPr>
            <a:xfrm>
              <a:off x="5625169" y="4058027"/>
              <a:ext cx="1035063" cy="10566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 descr="C:\Utilisateurs\a577142\Downloads\CNRS-grand-1200px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695" y="4132554"/>
              <a:ext cx="924955" cy="924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4" descr="C:\Utilisateurs\a577142\Downloads\rmod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01" y="4011910"/>
            <a:ext cx="1109166" cy="110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tilisateurs\a577142\Documents\MyFolder\inria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6790"/>
            <a:ext cx="2169994" cy="76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upload.wikimedia.org/wikipedia/fr/thumb/9/95/Worldline.svg/1280px-Worldline.sv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27934"/>
            <a:ext cx="2400952" cy="6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03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chapter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76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chapter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chapter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chapter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chapter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25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chapter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chapter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chapter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chapter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chapter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chapter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4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chapter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chapter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chapter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chapter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 smtClean="0"/>
              <a:t>Click to edit the title</a:t>
            </a:r>
            <a:endParaRPr lang="nl-NL" dirty="0"/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3705035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</a:t>
            </a:r>
            <a:r>
              <a:rPr lang="en-US" sz="700" kern="12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Worldgrid</a:t>
            </a:r>
            <a:r>
              <a:rPr lang="en-US" sz="7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700" kern="12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Worldline</a:t>
            </a:r>
            <a:r>
              <a:rPr lang="en-US" sz="7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700" kern="12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7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700" kern="12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7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April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0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First level</a:t>
            </a:r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the header</a:t>
            </a:r>
            <a:endParaRPr lang="en-US" dirty="0"/>
          </a:p>
        </p:txBody>
      </p:sp>
      <p:pic>
        <p:nvPicPr>
          <p:cNvPr id="5" name="Picture 4" descr="C:\Utilisateurs\a577142\Downloads\rmo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2" y="4634663"/>
            <a:ext cx="504166" cy="50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07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2nd top lin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843558"/>
            <a:ext cx="8748000" cy="372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First level</a:t>
            </a:r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the header</a:t>
            </a:r>
            <a:endParaRPr lang="en-US" dirty="0"/>
          </a:p>
        </p:txBody>
      </p:sp>
      <p:pic>
        <p:nvPicPr>
          <p:cNvPr id="5" name="Picture 4" descr="C:\Utilisateurs\a577142\Downloads\rmo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2" y="4634663"/>
            <a:ext cx="504166" cy="50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627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chapter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1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chapter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26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chapter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02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chapter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8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chapter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3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ddCustomFooter#1"/>
          <p:cNvSpPr txBox="1"/>
          <p:nvPr/>
        </p:nvSpPr>
        <p:spPr>
          <a:xfrm>
            <a:off x="3251769" y="4729862"/>
            <a:ext cx="2640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Vincent Blondeau | 08-11-2017 |</a:t>
            </a:r>
            <a:r>
              <a:rPr lang="nl-NL" sz="1000" dirty="0" smtClean="0"/>
              <a:t> </a:t>
            </a:r>
            <a:fld id="{DAF489CC-3B7A-4DA5-A8C0-4984788D0EC5}" type="slidenum">
              <a:rPr lang="nl-NL" sz="1000" smtClean="0"/>
              <a:pPr/>
              <a:t>‹#›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 smtClean="0"/>
              <a:t>First level</a:t>
            </a:r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nl-NL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 smtClean="0"/>
              <a:t>Click to edit the header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81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3" r:id="rId3"/>
    <p:sldLayoutId id="2147483654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55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23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23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3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3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3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0" Type="http://schemas.openxmlformats.org/officeDocument/2006/relationships/image" Target="../media/image65.png"/><Relationship Id="rId4" Type="http://schemas.microsoft.com/office/2007/relationships/hdphoto" Target="../media/hdphoto1.wdp"/><Relationship Id="rId9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10" Type="http://schemas.openxmlformats.org/officeDocument/2006/relationships/image" Target="../media/image70.png"/><Relationship Id="rId4" Type="http://schemas.openxmlformats.org/officeDocument/2006/relationships/image" Target="../media/image67.png"/><Relationship Id="rId9" Type="http://schemas.openxmlformats.org/officeDocument/2006/relationships/image" Target="../media/image4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60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71.png"/><Relationship Id="rId10" Type="http://schemas.openxmlformats.org/officeDocument/2006/relationships/image" Target="../media/image74.png"/><Relationship Id="rId4" Type="http://schemas.openxmlformats.org/officeDocument/2006/relationships/image" Target="../media/image67.png"/><Relationship Id="rId9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78.png"/><Relationship Id="rId7" Type="http://schemas.openxmlformats.org/officeDocument/2006/relationships/image" Target="../media/image75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7.png"/><Relationship Id="rId10" Type="http://schemas.openxmlformats.org/officeDocument/2006/relationships/image" Target="../media/image77.png"/><Relationship Id="rId4" Type="http://schemas.openxmlformats.org/officeDocument/2006/relationships/image" Target="../media/image380.png"/><Relationship Id="rId9" Type="http://schemas.openxmlformats.org/officeDocument/2006/relationships/image" Target="../media/image76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658" y="987574"/>
            <a:ext cx="8532685" cy="1102519"/>
          </a:xfrm>
        </p:spPr>
        <p:txBody>
          <a:bodyPr/>
          <a:lstStyle/>
          <a:p>
            <a:pPr algn="ctr"/>
            <a:r>
              <a:rPr lang="en-US" noProof="1" smtClean="0"/>
              <a:t/>
            </a:r>
            <a:br>
              <a:rPr lang="en-US" noProof="1" smtClean="0"/>
            </a:br>
            <a:r>
              <a:rPr lang="en-US" noProof="1" smtClean="0"/>
              <a:t>Test Selection Practices </a:t>
            </a:r>
            <a:br>
              <a:rPr lang="en-US" noProof="1" smtClean="0"/>
            </a:br>
            <a:r>
              <a:rPr lang="en-US" noProof="1" smtClean="0"/>
              <a:t>in a Large IT Company</a:t>
            </a:r>
            <a:endParaRPr lang="en-US" noProof="1"/>
          </a:p>
        </p:txBody>
      </p:sp>
      <p:sp>
        <p:nvSpPr>
          <p:cNvPr id="7" name="Titre 4"/>
          <p:cNvSpPr txBox="1">
            <a:spLocks/>
          </p:cNvSpPr>
          <p:nvPr/>
        </p:nvSpPr>
        <p:spPr bwMode="auto">
          <a:xfrm>
            <a:off x="179512" y="2571750"/>
            <a:ext cx="8784976" cy="89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0" dirty="0">
                <a:solidFill>
                  <a:schemeClr val="bg1"/>
                </a:solidFill>
              </a:rPr>
              <a:t>Vincent </a:t>
            </a:r>
            <a:r>
              <a:rPr lang="fr-FR" sz="2000" b="0" dirty="0" smtClean="0">
                <a:solidFill>
                  <a:schemeClr val="bg1"/>
                </a:solidFill>
              </a:rPr>
              <a:t>Blondeau</a:t>
            </a:r>
          </a:p>
        </p:txBody>
      </p:sp>
    </p:spTree>
    <p:extLst>
      <p:ext uri="{BB962C8B-B14F-4D97-AF65-F5344CB8AC3E}">
        <p14:creationId xmlns:p14="http://schemas.microsoft.com/office/powerpoint/2010/main" val="25228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Systematic </a:t>
            </a:r>
            <a:r>
              <a:rPr lang="en-US" noProof="1"/>
              <a:t>Literature Review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1" smtClean="0"/>
          </a:p>
          <a:p>
            <a:r>
              <a:rPr lang="en-US" noProof="1" smtClean="0"/>
              <a:t>Individually, metrics to make predictions exist</a:t>
            </a:r>
          </a:p>
          <a:p>
            <a:pPr marL="0" indent="0">
              <a:buNone/>
            </a:pPr>
            <a:endParaRPr lang="en-US" noProof="1" smtClean="0"/>
          </a:p>
          <a:p>
            <a:r>
              <a:rPr lang="en-US" noProof="1" smtClean="0"/>
              <a:t>No unique metric for all the projects</a:t>
            </a:r>
          </a:p>
          <a:p>
            <a:endParaRPr lang="en-US" noProof="1" smtClean="0"/>
          </a:p>
          <a:p>
            <a:r>
              <a:rPr lang="en-US" noProof="1" smtClean="0"/>
              <a:t>Predictions retrospectively</a:t>
            </a:r>
          </a:p>
        </p:txBody>
      </p:sp>
    </p:spTree>
    <p:extLst>
      <p:ext uri="{BB962C8B-B14F-4D97-AF65-F5344CB8AC3E}">
        <p14:creationId xmlns:p14="http://schemas.microsoft.com/office/powerpoint/2010/main" val="7433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16488" y="1090800"/>
            <a:ext cx="4715552" cy="3474900"/>
          </a:xfrm>
        </p:spPr>
        <p:txBody>
          <a:bodyPr numCol="1">
            <a:normAutofit/>
          </a:bodyPr>
          <a:lstStyle/>
          <a:p>
            <a:r>
              <a:rPr lang="en-US" sz="2100" dirty="0" smtClean="0"/>
              <a:t>Correlation of project metrics</a:t>
            </a:r>
          </a:p>
          <a:p>
            <a:pPr lvl="1"/>
            <a:r>
              <a:rPr lang="en-US" sz="2100" dirty="0" smtClean="0"/>
              <a:t>Budget: 2</a:t>
            </a:r>
          </a:p>
          <a:p>
            <a:pPr lvl="1"/>
            <a:r>
              <a:rPr lang="en-US" sz="2100" dirty="0" smtClean="0"/>
              <a:t>Bugs: 8</a:t>
            </a:r>
          </a:p>
          <a:p>
            <a:pPr lvl="1"/>
            <a:r>
              <a:rPr lang="en-US" sz="2100" dirty="0" smtClean="0"/>
              <a:t>Slippage: 3</a:t>
            </a:r>
          </a:p>
          <a:p>
            <a:pPr lvl="1"/>
            <a:r>
              <a:rPr lang="en-US" sz="2100" dirty="0" smtClean="0"/>
              <a:t>Project Name 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 smtClean="0"/>
              <a:t>	(placebo metric)</a:t>
            </a:r>
          </a:p>
          <a:p>
            <a:pPr lvl="1"/>
            <a:endParaRPr lang="en-US" sz="2100" dirty="0" smtClean="0"/>
          </a:p>
          <a:p>
            <a:r>
              <a:rPr lang="en-US" sz="2100" dirty="0"/>
              <a:t>From </a:t>
            </a:r>
            <a:r>
              <a:rPr lang="en-US" sz="2100" dirty="0" smtClean="0"/>
              <a:t>managers </a:t>
            </a:r>
            <a:r>
              <a:rPr lang="en-US" sz="2100" dirty="0"/>
              <a:t>Excel </a:t>
            </a:r>
            <a:r>
              <a:rPr lang="en-US" sz="2100" dirty="0" smtClean="0"/>
              <a:t>files</a:t>
            </a:r>
            <a:endParaRPr lang="en-US" sz="2100" noProof="1" smtClean="0"/>
          </a:p>
          <a:p>
            <a:endParaRPr lang="en-US" sz="21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Data Mining</a:t>
            </a:r>
            <a:endParaRPr lang="en-US" dirty="0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4932040" y="1056142"/>
            <a:ext cx="4176464" cy="34749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  <a:defRPr sz="23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23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3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650" indent="-342900"/>
            <a:r>
              <a:rPr lang="en-US" sz="2100" noProof="1" smtClean="0"/>
              <a:t>19 </a:t>
            </a:r>
            <a:r>
              <a:rPr lang="en-US" sz="2100" noProof="1"/>
              <a:t>projects </a:t>
            </a:r>
          </a:p>
          <a:p>
            <a:pPr lvl="1"/>
            <a:r>
              <a:rPr lang="en-US" sz="2100" noProof="1"/>
              <a:t>Average 1400 man-days</a:t>
            </a:r>
          </a:p>
          <a:p>
            <a:pPr lvl="1"/>
            <a:r>
              <a:rPr lang="en-US" sz="2100" noProof="1"/>
              <a:t>Between 900 to 2300 man-days</a:t>
            </a:r>
          </a:p>
          <a:p>
            <a:endParaRPr lang="en-US" sz="2100" noProof="1" smtClean="0"/>
          </a:p>
          <a:p>
            <a:endParaRPr lang="en-US" sz="2100" noProof="1"/>
          </a:p>
          <a:p>
            <a:endParaRPr lang="en-US" sz="2100" noProof="1"/>
          </a:p>
          <a:p>
            <a:r>
              <a:rPr lang="en-US" sz="2100" noProof="1" smtClean="0"/>
              <a:t>91 </a:t>
            </a:r>
            <a:r>
              <a:rPr lang="en-US" sz="2100" noProof="1"/>
              <a:t>excel files </a:t>
            </a:r>
          </a:p>
          <a:p>
            <a:r>
              <a:rPr lang="en-US" sz="2100" noProof="1"/>
              <a:t>2012 to 2015</a:t>
            </a:r>
          </a:p>
        </p:txBody>
      </p:sp>
      <p:pic>
        <p:nvPicPr>
          <p:cNvPr id="6" name="Picture 14" descr="http://wfarm3.dataknet.com/static/resources/icons/set114/7b6a184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007" y="2244244"/>
            <a:ext cx="341458" cy="34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cdn.onlinewebfonts.com/svg/img_4644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603" y="1910853"/>
            <a:ext cx="240876" cy="28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s://www.shareicon.net/data/2017/04/22/884947_man_512x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314" y="1468416"/>
            <a:ext cx="414297" cy="4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s://www.shareicon.net/data/2017/04/22/884947_man_512x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91" y="2224737"/>
            <a:ext cx="414297" cy="4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7534"/>
            <a:ext cx="9144000" cy="451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Data Mining</a:t>
            </a:r>
            <a:endParaRPr lang="en-US" noProof="1"/>
          </a:p>
        </p:txBody>
      </p:sp>
      <p:sp>
        <p:nvSpPr>
          <p:cNvPr id="6" name="ZoneTexte 5"/>
          <p:cNvSpPr txBox="1"/>
          <p:nvPr/>
        </p:nvSpPr>
        <p:spPr>
          <a:xfrm>
            <a:off x="179512" y="952876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Correlation method:</a:t>
            </a:r>
          </a:p>
          <a:p>
            <a:pPr algn="ctr"/>
            <a:r>
              <a:rPr lang="en-US" dirty="0" smtClean="0"/>
              <a:t>Spearman</a:t>
            </a:r>
            <a:endParaRPr lang="en-US" dirty="0"/>
          </a:p>
        </p:txBody>
      </p:sp>
      <p:pic>
        <p:nvPicPr>
          <p:cNvPr id="3" name="Picture 2" descr="C:\Utilisateurs\a577142\Documents\These\Papers\2015-EmpiricalSoftwareAtWorldline\figures\pampa_project_correlation_matrix-indivsup-coloron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46" y="87851"/>
            <a:ext cx="6480720" cy="50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ccolade ouvrante 7"/>
          <p:cNvSpPr/>
          <p:nvPr/>
        </p:nvSpPr>
        <p:spPr>
          <a:xfrm>
            <a:off x="1642038" y="1996062"/>
            <a:ext cx="360000" cy="156617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colade ouvrante 8"/>
          <p:cNvSpPr/>
          <p:nvPr/>
        </p:nvSpPr>
        <p:spPr>
          <a:xfrm>
            <a:off x="1642038" y="4102296"/>
            <a:ext cx="360000" cy="54006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800062" y="263410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</a:t>
            </a:r>
            <a:r>
              <a:rPr lang="fr-FR" dirty="0" smtClean="0"/>
              <a:t>ugs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463470" y="418766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Slippage</a:t>
            </a:r>
            <a:endParaRPr lang="en-US" dirty="0"/>
          </a:p>
        </p:txBody>
      </p:sp>
      <p:sp>
        <p:nvSpPr>
          <p:cNvPr id="13" name="Accolade ouvrante 12"/>
          <p:cNvSpPr/>
          <p:nvPr/>
        </p:nvSpPr>
        <p:spPr>
          <a:xfrm>
            <a:off x="1642038" y="3616242"/>
            <a:ext cx="360000" cy="37449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582201" y="359380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Budget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30730" y="1095962"/>
            <a:ext cx="396044" cy="14058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230730" y="3736353"/>
            <a:ext cx="396044" cy="1368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9512" y="480399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B6B2FE0-C003-475D-B252-289CF8F848E4}" type="slidenum">
              <a:rPr lang="en-US" sz="1000" smtClean="0"/>
              <a:t>12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347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sz="4400" b="1" dirty="0" smtClean="0"/>
          </a:p>
          <a:p>
            <a:pPr marL="0" indent="0" algn="ctr">
              <a:buNone/>
            </a:pPr>
            <a:r>
              <a:rPr lang="fr-FR" sz="4400" b="1" dirty="0" err="1" smtClean="0"/>
              <a:t>We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were</a:t>
            </a:r>
            <a:r>
              <a:rPr lang="fr-FR" sz="4400" b="1" dirty="0" smtClean="0"/>
              <a:t> not able to </a:t>
            </a:r>
            <a:r>
              <a:rPr lang="fr-FR" sz="4400" b="1" dirty="0" err="1" smtClean="0"/>
              <a:t>predict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project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health</a:t>
            </a:r>
            <a:endParaRPr lang="fr-FR" sz="4400" b="1" dirty="0"/>
          </a:p>
          <a:p>
            <a:pPr algn="ctr"/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Data Mining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488" y="1090800"/>
            <a:ext cx="8748000" cy="3497174"/>
          </a:xfrm>
        </p:spPr>
        <p:txBody>
          <a:bodyPr>
            <a:normAutofit/>
          </a:bodyPr>
          <a:lstStyle/>
          <a:p>
            <a:r>
              <a:rPr lang="en-US" b="1" noProof="1" smtClean="0"/>
              <a:t>Delay </a:t>
            </a:r>
            <a:r>
              <a:rPr lang="en-US" noProof="1" smtClean="0"/>
              <a:t>at the start of the project</a:t>
            </a:r>
          </a:p>
          <a:p>
            <a:r>
              <a:rPr lang="en-US" noProof="1"/>
              <a:t>Lack of team </a:t>
            </a:r>
            <a:r>
              <a:rPr lang="en-US" b="1" noProof="1" smtClean="0"/>
              <a:t>cohesion</a:t>
            </a:r>
            <a:endParaRPr lang="en-US" noProof="1" smtClean="0"/>
          </a:p>
          <a:p>
            <a:r>
              <a:rPr lang="en-US" noProof="1" smtClean="0"/>
              <a:t>Lack of </a:t>
            </a:r>
            <a:r>
              <a:rPr lang="en-US" b="1" noProof="1" smtClean="0"/>
              <a:t>collaboration</a:t>
            </a:r>
            <a:r>
              <a:rPr lang="en-US" noProof="1" smtClean="0"/>
              <a:t> between team and client</a:t>
            </a:r>
          </a:p>
          <a:p>
            <a:r>
              <a:rPr lang="en-US" noProof="1" smtClean="0"/>
              <a:t>Misunderstanding of </a:t>
            </a:r>
            <a:r>
              <a:rPr lang="en-US" b="1" noProof="1" smtClean="0"/>
              <a:t>requirements</a:t>
            </a:r>
          </a:p>
          <a:p>
            <a:r>
              <a:rPr lang="en-US" noProof="1" smtClean="0"/>
              <a:t>Misunderstanding of </a:t>
            </a:r>
            <a:r>
              <a:rPr lang="en-US" b="1" noProof="1" smtClean="0"/>
              <a:t>application domain concepts</a:t>
            </a:r>
          </a:p>
          <a:p>
            <a:r>
              <a:rPr lang="en-US" noProof="1" smtClean="0"/>
              <a:t>Lack of </a:t>
            </a:r>
            <a:r>
              <a:rPr lang="en-US" b="1" noProof="1" smtClean="0"/>
              <a:t>experience</a:t>
            </a:r>
            <a:r>
              <a:rPr lang="en-US" noProof="1" smtClean="0"/>
              <a:t> with the used frameworks</a:t>
            </a:r>
          </a:p>
          <a:p>
            <a:r>
              <a:rPr lang="en-US" noProof="1" smtClean="0"/>
              <a:t>Change of the </a:t>
            </a:r>
            <a:r>
              <a:rPr lang="en-US" b="1" noProof="1" smtClean="0"/>
              <a:t>framework</a:t>
            </a:r>
            <a:r>
              <a:rPr lang="en-US" noProof="1" smtClean="0"/>
              <a:t> during the project</a:t>
            </a:r>
          </a:p>
          <a:p>
            <a:r>
              <a:rPr lang="en-US" b="1" noProof="1" smtClean="0"/>
              <a:t>Bypass</a:t>
            </a:r>
            <a:r>
              <a:rPr lang="en-US" noProof="1" smtClean="0"/>
              <a:t> qualification </a:t>
            </a:r>
            <a:r>
              <a:rPr lang="en-US" b="1" noProof="1" smtClean="0"/>
              <a:t>tests</a:t>
            </a:r>
            <a:endParaRPr lang="en-US" b="1" noProof="1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kumimoji="0" lang="en-US" sz="24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Pilot Study</a:t>
            </a:r>
            <a:endParaRPr lang="en-US" sz="2300" b="1" kern="1200" noProof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5766" y="4371950"/>
            <a:ext cx="47048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0066A1"/>
                </a:solidFill>
              </a:rPr>
              <a:t>[Blondeau </a:t>
            </a:r>
            <a:r>
              <a:rPr lang="en-US" sz="1200" i="1" dirty="0">
                <a:solidFill>
                  <a:srgbClr val="0066A1"/>
                </a:solidFill>
              </a:rPr>
              <a:t>et al</a:t>
            </a:r>
            <a:r>
              <a:rPr lang="en-US" sz="1200" i="1" dirty="0" smtClean="0">
                <a:solidFill>
                  <a:srgbClr val="0066A1"/>
                </a:solidFill>
              </a:rPr>
              <a:t>., </a:t>
            </a:r>
            <a:r>
              <a:rPr lang="en-US" sz="1200" dirty="0" smtClean="0">
                <a:solidFill>
                  <a:srgbClr val="0066A1"/>
                </a:solidFill>
              </a:rPr>
              <a:t>IWST’15] [Blondeau </a:t>
            </a:r>
            <a:r>
              <a:rPr lang="en-US" sz="1200" i="1" dirty="0">
                <a:solidFill>
                  <a:srgbClr val="0066A1"/>
                </a:solidFill>
              </a:rPr>
              <a:t>et al</a:t>
            </a:r>
            <a:r>
              <a:rPr lang="en-US" sz="1200" i="1" dirty="0" smtClean="0">
                <a:solidFill>
                  <a:srgbClr val="0066A1"/>
                </a:solidFill>
              </a:rPr>
              <a:t>., </a:t>
            </a:r>
            <a:r>
              <a:rPr lang="en-US" sz="1200" dirty="0">
                <a:solidFill>
                  <a:srgbClr val="0066A1"/>
                </a:solidFill>
              </a:rPr>
              <a:t>SATToSE’15]</a:t>
            </a:r>
          </a:p>
        </p:txBody>
      </p:sp>
    </p:spTree>
    <p:extLst>
      <p:ext uri="{BB962C8B-B14F-4D97-AF65-F5344CB8AC3E}">
        <p14:creationId xmlns:p14="http://schemas.microsoft.com/office/powerpoint/2010/main" val="3589630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400" b="1" kern="1200" noProof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Questionnaire</a:t>
            </a:r>
            <a:endParaRPr lang="en-US" sz="2400" b="1" kern="1200" noProof="1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tilisateurs\a577142\Documents\Papers\PhDBlondeauVincent\figures\survey\question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t="1787" r="3869" b="71591"/>
          <a:stretch/>
        </p:blipFill>
        <p:spPr bwMode="auto">
          <a:xfrm>
            <a:off x="0" y="1752600"/>
            <a:ext cx="9144001" cy="174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1" smtClean="0"/>
              <a:t>“In order to improve project health, what tool could help you?”</a:t>
            </a:r>
            <a:endParaRPr lang="en-US" noProof="1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Questionnaire</a:t>
            </a:r>
            <a:endParaRPr lang="en-US" noProof="1"/>
          </a:p>
        </p:txBody>
      </p:sp>
      <p:pic>
        <p:nvPicPr>
          <p:cNvPr id="11" name="Picture 3" descr="C:\Utilisateurs\a577142\Documents\Papers\PhDBlondeauVincent\figures\survey\question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t="87188" r="3869" b="4755"/>
          <a:stretch/>
        </p:blipFill>
        <p:spPr bwMode="auto">
          <a:xfrm>
            <a:off x="0" y="3795886"/>
            <a:ext cx="9144001" cy="5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868144" y="3075806"/>
            <a:ext cx="646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8313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As far as </a:t>
            </a:r>
            <a:r>
              <a:rPr lang="fr-FR" dirty="0" err="1" smtClean="0"/>
              <a:t>we</a:t>
            </a:r>
            <a:r>
              <a:rPr lang="fr-FR" dirty="0" smtClean="0"/>
              <a:t> know:</a:t>
            </a:r>
          </a:p>
          <a:p>
            <a:pPr lvl="1"/>
            <a:r>
              <a:rPr lang="fr-FR" dirty="0" err="1" smtClean="0"/>
              <a:t>Literature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not </a:t>
            </a:r>
            <a:r>
              <a:rPr lang="fr-FR" dirty="0" err="1" smtClean="0"/>
              <a:t>apply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Data </a:t>
            </a:r>
            <a:r>
              <a:rPr lang="fr-FR" dirty="0" err="1" smtClean="0"/>
              <a:t>mining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not </a:t>
            </a:r>
            <a:r>
              <a:rPr lang="fr-FR" dirty="0" err="1" smtClean="0"/>
              <a:t>work</a:t>
            </a:r>
            <a:endParaRPr lang="fr-FR" dirty="0"/>
          </a:p>
          <a:p>
            <a:r>
              <a:rPr lang="fr-FR" dirty="0" smtClean="0"/>
              <a:t>Interviews </a:t>
            </a:r>
            <a:r>
              <a:rPr lang="fr-FR" dirty="0" err="1" smtClean="0"/>
              <a:t>identified</a:t>
            </a:r>
            <a:r>
              <a:rPr lang="fr-FR" dirty="0" smtClean="0"/>
              <a:t> </a:t>
            </a:r>
            <a:r>
              <a:rPr lang="fr-FR" dirty="0" err="1"/>
              <a:t>r</a:t>
            </a:r>
            <a:r>
              <a:rPr lang="fr-FR" dirty="0" err="1" smtClean="0"/>
              <a:t>oot</a:t>
            </a:r>
            <a:r>
              <a:rPr lang="fr-FR" dirty="0" smtClean="0"/>
              <a:t> causes of </a:t>
            </a:r>
            <a:r>
              <a:rPr lang="fr-FR" dirty="0" err="1" smtClean="0"/>
              <a:t>failure</a:t>
            </a:r>
            <a:endParaRPr lang="fr-FR" dirty="0" smtClean="0"/>
          </a:p>
          <a:p>
            <a:pPr lvl="1"/>
            <a:r>
              <a:rPr lang="fr-FR" dirty="0" smtClean="0"/>
              <a:t>Not </a:t>
            </a:r>
            <a:r>
              <a:rPr lang="fr-FR" dirty="0" err="1" smtClean="0"/>
              <a:t>easy</a:t>
            </a:r>
            <a:r>
              <a:rPr lang="fr-FR" dirty="0" smtClean="0"/>
              <a:t> to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endParaRPr lang="fr-FR" dirty="0"/>
          </a:p>
          <a:p>
            <a:r>
              <a:rPr lang="fr-FR" dirty="0" smtClean="0"/>
              <a:t>Questionnaire </a:t>
            </a:r>
            <a:r>
              <a:rPr lang="fr-FR" dirty="0" err="1" smtClean="0"/>
              <a:t>confirmed</a:t>
            </a:r>
            <a:r>
              <a:rPr lang="fr-FR" dirty="0" smtClean="0"/>
              <a:t> the </a:t>
            </a:r>
            <a:r>
              <a:rPr lang="fr-FR" dirty="0" err="1" smtClean="0"/>
              <a:t>results</a:t>
            </a:r>
            <a:endParaRPr lang="fr-FR" dirty="0" smtClean="0"/>
          </a:p>
          <a:p>
            <a:endParaRPr lang="fr-FR" sz="1400" dirty="0"/>
          </a:p>
          <a:p>
            <a:pPr marL="0" indent="0" algn="ctr">
              <a:buNone/>
            </a:pPr>
            <a:r>
              <a:rPr lang="fr-FR" b="1" dirty="0" err="1" smtClean="0">
                <a:solidFill>
                  <a:srgbClr val="0066A1"/>
                </a:solidFill>
              </a:rPr>
              <a:t>Give</a:t>
            </a:r>
            <a:r>
              <a:rPr lang="fr-FR" b="1" dirty="0" smtClean="0">
                <a:solidFill>
                  <a:srgbClr val="0066A1"/>
                </a:solidFill>
              </a:rPr>
              <a:t> up the </a:t>
            </a:r>
            <a:r>
              <a:rPr lang="fr-FR" b="1" dirty="0" err="1" smtClean="0">
                <a:solidFill>
                  <a:srgbClr val="0066A1"/>
                </a:solidFill>
              </a:rPr>
              <a:t>project</a:t>
            </a:r>
            <a:r>
              <a:rPr lang="fr-FR" b="1" dirty="0" smtClean="0">
                <a:solidFill>
                  <a:srgbClr val="0066A1"/>
                </a:solidFill>
              </a:rPr>
              <a:t> </a:t>
            </a:r>
            <a:r>
              <a:rPr lang="fr-FR" b="1" dirty="0" err="1" smtClean="0">
                <a:solidFill>
                  <a:srgbClr val="0066A1"/>
                </a:solidFill>
              </a:rPr>
              <a:t>health</a:t>
            </a:r>
            <a:r>
              <a:rPr lang="fr-FR" b="1" dirty="0" smtClean="0">
                <a:solidFill>
                  <a:srgbClr val="0066A1"/>
                </a:solidFill>
              </a:rPr>
              <a:t> </a:t>
            </a:r>
            <a:r>
              <a:rPr lang="fr-FR" b="1" dirty="0" err="1" smtClean="0">
                <a:solidFill>
                  <a:srgbClr val="0066A1"/>
                </a:solidFill>
              </a:rPr>
              <a:t>prediction</a:t>
            </a:r>
            <a:r>
              <a:rPr lang="fr-FR" b="1" dirty="0" smtClean="0">
                <a:solidFill>
                  <a:srgbClr val="0066A1"/>
                </a:solidFill>
              </a:rPr>
              <a:t> </a:t>
            </a:r>
            <a:r>
              <a:rPr lang="fr-FR" b="1" dirty="0" err="1" smtClean="0">
                <a:solidFill>
                  <a:srgbClr val="0066A1"/>
                </a:solidFill>
              </a:rPr>
              <a:t>problem</a:t>
            </a:r>
            <a:endParaRPr lang="en-US" b="1" dirty="0">
              <a:solidFill>
                <a:srgbClr val="0066A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Thesis</a:t>
            </a:r>
            <a:endParaRPr lang="en-US" noProof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ctr">
              <a:buNone/>
            </a:pPr>
            <a:endParaRPr lang="fr-FR" sz="3200" b="1" noProof="1" smtClean="0"/>
          </a:p>
          <a:p>
            <a:pPr marL="0" indent="0" algn="ctr" fontAlgn="ctr">
              <a:buNone/>
            </a:pPr>
            <a:r>
              <a:rPr lang="fr-FR" sz="3200" b="1" noProof="1" smtClean="0"/>
              <a:t>Can we improve the testing habits </a:t>
            </a:r>
            <a:br>
              <a:rPr lang="fr-FR" sz="3200" b="1" noProof="1" smtClean="0"/>
            </a:br>
            <a:r>
              <a:rPr lang="fr-FR" sz="3200" b="1" noProof="1" smtClean="0"/>
              <a:t>of  Worldline developers?</a:t>
            </a:r>
          </a:p>
          <a:p>
            <a:pPr marL="0" indent="0" algn="ctr" fontAlgn="ctr">
              <a:buNone/>
            </a:pPr>
            <a:r>
              <a:rPr lang="fr-FR" sz="3200" b="1" noProof="1" smtClean="0"/>
              <a:t> </a:t>
            </a:r>
            <a:br>
              <a:rPr lang="fr-FR" sz="3200" b="1" noProof="1" smtClean="0"/>
            </a:br>
            <a:r>
              <a:rPr lang="fr-FR" sz="3200" b="1" noProof="1" smtClean="0"/>
              <a:t>(by giving them faster feedback)</a:t>
            </a:r>
            <a:endParaRPr lang="en-US" sz="3200" b="1" noProof="1" smtClean="0"/>
          </a:p>
        </p:txBody>
      </p:sp>
    </p:spTree>
    <p:extLst>
      <p:ext uri="{BB962C8B-B14F-4D97-AF65-F5344CB8AC3E}">
        <p14:creationId xmlns:p14="http://schemas.microsoft.com/office/powerpoint/2010/main" val="8015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New Problem</a:t>
            </a:r>
            <a:endParaRPr 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 of the industrial context</a:t>
            </a:r>
          </a:p>
          <a:p>
            <a:r>
              <a:rPr lang="en-US" dirty="0" smtClean="0"/>
              <a:t>Identifying root causes of project failures</a:t>
            </a:r>
          </a:p>
          <a:p>
            <a:r>
              <a:rPr lang="en-US" dirty="0" smtClean="0"/>
              <a:t>Improving testing habits of Worldline developers</a:t>
            </a:r>
          </a:p>
          <a:p>
            <a:r>
              <a:rPr lang="en-US" dirty="0" smtClean="0"/>
              <a:t>Conclusion and future work</a:t>
            </a:r>
          </a:p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Test Selection</a:t>
            </a:r>
            <a:endParaRPr lang="en-US" noProof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220" y="1090613"/>
            <a:ext cx="9004300" cy="3475435"/>
          </a:xfrm>
        </p:spPr>
        <p:txBody>
          <a:bodyPr/>
          <a:lstStyle/>
          <a:p>
            <a:r>
              <a:rPr lang="en-US" noProof="1" smtClean="0"/>
              <a:t>Example</a:t>
            </a:r>
          </a:p>
        </p:txBody>
      </p:sp>
      <p:pic>
        <p:nvPicPr>
          <p:cNvPr id="3122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" y="1869232"/>
            <a:ext cx="9000000" cy="2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7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noProof="1" smtClean="0"/>
              <a:t>Automatic Test Selection</a:t>
            </a:r>
          </a:p>
          <a:p>
            <a:endParaRPr lang="en-US" noProof="1" smtClean="0"/>
          </a:p>
          <a:p>
            <a:pPr marL="0" indent="0">
              <a:buNone/>
            </a:pPr>
            <a:endParaRPr lang="en-US" noProof="1" smtClean="0"/>
          </a:p>
          <a:p>
            <a:endParaRPr lang="en-US" noProof="1" smtClean="0"/>
          </a:p>
          <a:p>
            <a:pPr marL="0" indent="0" algn="ctr">
              <a:buNone/>
            </a:pPr>
            <a:endParaRPr lang="en-US" noProof="1" smtClean="0"/>
          </a:p>
          <a:p>
            <a:pPr marL="0" indent="0" algn="ctr">
              <a:buNone/>
            </a:pPr>
            <a:r>
              <a:rPr lang="en-US" noProof="1" smtClean="0"/>
              <a:t>Select only the tests related to the changes </a:t>
            </a:r>
            <a:br>
              <a:rPr lang="en-US" noProof="1" smtClean="0"/>
            </a:br>
            <a:r>
              <a:rPr lang="en-US" noProof="1" smtClean="0"/>
              <a:t>and run only those ones </a:t>
            </a:r>
          </a:p>
          <a:p>
            <a:endParaRPr lang="en-US" noProof="1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Test Selection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4025640" y="1892798"/>
            <a:ext cx="978408" cy="951544"/>
          </a:xfrm>
          <a:prstGeom prst="rightArrow">
            <a:avLst>
              <a:gd name="adj1" fmla="val 37722"/>
              <a:gd name="adj2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5616" y="1945382"/>
            <a:ext cx="2304256" cy="914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noProof="0" dirty="0" smtClean="0">
                <a:solidFill>
                  <a:srgbClr val="000000"/>
                </a:solidFill>
                <a:latin typeface="Verdana"/>
              </a:rPr>
              <a:t>3 </a:t>
            </a:r>
            <a:r>
              <a:rPr lang="en-US" sz="2400" kern="0" dirty="0" smtClean="0">
                <a:solidFill>
                  <a:srgbClr val="000000"/>
                </a:solidFill>
                <a:latin typeface="Verdana"/>
              </a:rPr>
              <a:t>hours</a:t>
            </a: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57800" y="1945382"/>
            <a:ext cx="2138536" cy="914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 </a:t>
            </a:r>
            <a:r>
              <a:rPr lang="fr-FR" sz="2400" kern="0" dirty="0">
                <a:solidFill>
                  <a:srgbClr val="000000"/>
                </a:solidFill>
                <a:latin typeface="Verdana"/>
              </a:rPr>
              <a:t>m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inutes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5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2400" noProof="1"/>
              <a:t>Can we improve the testing habits </a:t>
            </a:r>
            <a:r>
              <a:rPr lang="fr-FR" sz="2400" noProof="1" smtClean="0"/>
              <a:t>of Worldline </a:t>
            </a:r>
            <a:r>
              <a:rPr lang="fr-FR" sz="2400" noProof="1"/>
              <a:t>developers</a:t>
            </a:r>
            <a:r>
              <a:rPr lang="fr-FR" sz="2400" noProof="1" smtClean="0"/>
              <a:t>? (</a:t>
            </a:r>
            <a:r>
              <a:rPr lang="fr-FR" sz="2400" noProof="1"/>
              <a:t>by giving them faster feedback</a:t>
            </a:r>
            <a:r>
              <a:rPr lang="fr-FR" sz="2400" noProof="1" smtClean="0"/>
              <a:t>)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Choose a test selection approach</a:t>
            </a:r>
          </a:p>
          <a:p>
            <a:r>
              <a:rPr lang="en-US" dirty="0" smtClean="0"/>
              <a:t>Establish current testing behavior of developers</a:t>
            </a:r>
          </a:p>
          <a:p>
            <a:r>
              <a:rPr lang="en-US" dirty="0" smtClean="0"/>
              <a:t>Create a test selection tool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16488" y="1090800"/>
            <a:ext cx="8748000" cy="3497174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accent5">
                    <a:lumMod val="65000"/>
                  </a:schemeClr>
                </a:solidFill>
              </a:rPr>
              <a:t>Presentation</a:t>
            </a:r>
            <a:r>
              <a:rPr lang="fr-FR" dirty="0" smtClean="0">
                <a:solidFill>
                  <a:schemeClr val="accent5">
                    <a:lumMod val="65000"/>
                  </a:schemeClr>
                </a:solidFill>
              </a:rPr>
              <a:t> of the </a:t>
            </a:r>
            <a:r>
              <a:rPr lang="fr-FR" dirty="0" err="1" smtClean="0">
                <a:solidFill>
                  <a:schemeClr val="accent5">
                    <a:lumMod val="65000"/>
                  </a:schemeClr>
                </a:solidFill>
              </a:rPr>
              <a:t>industrial</a:t>
            </a:r>
            <a:r>
              <a:rPr lang="fr-FR" dirty="0" smtClean="0">
                <a:solidFill>
                  <a:schemeClr val="accent5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5">
                    <a:lumMod val="65000"/>
                  </a:schemeClr>
                </a:solidFill>
              </a:rPr>
              <a:t>context</a:t>
            </a:r>
            <a:endParaRPr lang="fr-FR" dirty="0" smtClean="0">
              <a:solidFill>
                <a:schemeClr val="accent5">
                  <a:lumMod val="65000"/>
                </a:schemeClr>
              </a:solidFill>
            </a:endParaRPr>
          </a:p>
          <a:p>
            <a:r>
              <a:rPr lang="fr-FR" dirty="0" err="1" smtClean="0">
                <a:solidFill>
                  <a:schemeClr val="accent5">
                    <a:lumMod val="65000"/>
                  </a:schemeClr>
                </a:solidFill>
              </a:rPr>
              <a:t>Identifying</a:t>
            </a:r>
            <a:r>
              <a:rPr lang="fr-FR" dirty="0" smtClean="0">
                <a:solidFill>
                  <a:schemeClr val="accent5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5">
                    <a:lumMod val="65000"/>
                  </a:schemeClr>
                </a:solidFill>
              </a:rPr>
              <a:t>root</a:t>
            </a:r>
            <a:r>
              <a:rPr lang="fr-FR" dirty="0" smtClean="0">
                <a:solidFill>
                  <a:schemeClr val="accent5">
                    <a:lumMod val="65000"/>
                  </a:schemeClr>
                </a:solidFill>
              </a:rPr>
              <a:t> causes of </a:t>
            </a:r>
            <a:r>
              <a:rPr lang="fr-FR" dirty="0" err="1" smtClean="0">
                <a:solidFill>
                  <a:schemeClr val="accent5">
                    <a:lumMod val="65000"/>
                  </a:schemeClr>
                </a:solidFill>
              </a:rPr>
              <a:t>project</a:t>
            </a:r>
            <a:r>
              <a:rPr lang="fr-FR" dirty="0" smtClean="0">
                <a:solidFill>
                  <a:schemeClr val="accent5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5">
                    <a:lumMod val="65000"/>
                  </a:schemeClr>
                </a:solidFill>
              </a:rPr>
              <a:t>failures</a:t>
            </a:r>
            <a:endParaRPr lang="fr-FR" dirty="0" smtClean="0">
              <a:solidFill>
                <a:schemeClr val="accent5">
                  <a:lumMod val="65000"/>
                </a:schemeClr>
              </a:solidFill>
            </a:endParaRPr>
          </a:p>
          <a:p>
            <a:r>
              <a:rPr lang="fr-FR" dirty="0" err="1" smtClean="0"/>
              <a:t>Improving</a:t>
            </a:r>
            <a:r>
              <a:rPr lang="fr-FR" dirty="0" smtClean="0"/>
              <a:t> </a:t>
            </a:r>
            <a:r>
              <a:rPr lang="fr-FR" dirty="0" err="1" smtClean="0"/>
              <a:t>Testing</a:t>
            </a:r>
            <a:r>
              <a:rPr lang="fr-FR" dirty="0" smtClean="0"/>
              <a:t> Habits of Worldline </a:t>
            </a:r>
            <a:r>
              <a:rPr lang="fr-FR" dirty="0" err="1" smtClean="0"/>
              <a:t>developers</a:t>
            </a:r>
            <a:endParaRPr lang="fr-FR" dirty="0" smtClean="0"/>
          </a:p>
          <a:p>
            <a:pPr lvl="1"/>
            <a:r>
              <a:rPr lang="en-US" dirty="0"/>
              <a:t>Choose a test selection approach</a:t>
            </a:r>
          </a:p>
          <a:p>
            <a:pPr lvl="1"/>
            <a:r>
              <a:rPr lang="en-US" dirty="0"/>
              <a:t>Establish current testing behavior of developers</a:t>
            </a:r>
          </a:p>
          <a:p>
            <a:pPr lvl="1"/>
            <a:r>
              <a:rPr lang="en-US" dirty="0"/>
              <a:t>Create a test selection tool</a:t>
            </a:r>
          </a:p>
          <a:p>
            <a:r>
              <a:rPr lang="fr-FR" dirty="0" smtClean="0"/>
              <a:t>Conclusion and Future </a:t>
            </a:r>
            <a:r>
              <a:rPr lang="fr-FR" dirty="0" err="1" smtClean="0"/>
              <a:t>work</a:t>
            </a:r>
            <a:endParaRPr lang="fr-FR" dirty="0" smtClean="0"/>
          </a:p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Choose a Test Selection Approach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90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Kazmi</a:t>
            </a:r>
            <a:r>
              <a:rPr lang="en-US" dirty="0" smtClean="0"/>
              <a:t> </a:t>
            </a:r>
            <a:r>
              <a:rPr lang="en-US" i="1" dirty="0" smtClean="0"/>
              <a:t>et al. </a:t>
            </a:r>
            <a:r>
              <a:rPr lang="en-US" dirty="0" smtClean="0"/>
              <a:t>“Effective </a:t>
            </a:r>
            <a:r>
              <a:rPr lang="en-US" dirty="0"/>
              <a:t>regression test case selection: A systematic literature </a:t>
            </a:r>
            <a:r>
              <a:rPr lang="en-US" dirty="0" smtClean="0"/>
              <a:t>review”, ACM </a:t>
            </a:r>
            <a:r>
              <a:rPr lang="en-US" dirty="0" err="1" smtClean="0"/>
              <a:t>Comput</a:t>
            </a:r>
            <a:r>
              <a:rPr lang="en-US" dirty="0"/>
              <a:t>. </a:t>
            </a:r>
            <a:r>
              <a:rPr lang="en-US" dirty="0" err="1"/>
              <a:t>Surv</a:t>
            </a:r>
            <a:r>
              <a:rPr lang="en-US" dirty="0"/>
              <a:t>., </a:t>
            </a:r>
            <a:r>
              <a:rPr lang="en-US" dirty="0" smtClean="0"/>
              <a:t>2017</a:t>
            </a:r>
          </a:p>
          <a:p>
            <a:pPr lvl="1"/>
            <a:r>
              <a:rPr lang="en-US" dirty="0"/>
              <a:t>Mining and </a:t>
            </a:r>
            <a:r>
              <a:rPr lang="en-US" dirty="0" smtClean="0"/>
              <a:t>Learning</a:t>
            </a:r>
          </a:p>
          <a:p>
            <a:pPr lvl="1"/>
            <a:r>
              <a:rPr lang="en-US" dirty="0"/>
              <a:t>Model Based Testing </a:t>
            </a:r>
          </a:p>
          <a:p>
            <a:pPr lvl="1"/>
            <a:r>
              <a:rPr lang="fr-FR" dirty="0" smtClean="0"/>
              <a:t>Program </a:t>
            </a:r>
            <a:r>
              <a:rPr lang="fr-FR" dirty="0" err="1" smtClean="0"/>
              <a:t>Slicin</a:t>
            </a:r>
            <a:r>
              <a:rPr lang="en-US" dirty="0" smtClean="0"/>
              <a:t>g</a:t>
            </a:r>
          </a:p>
          <a:p>
            <a:pPr lvl="1"/>
            <a:r>
              <a:rPr lang="fr-FR" dirty="0"/>
              <a:t>Oracle</a:t>
            </a:r>
            <a:endParaRPr lang="fr-FR" b="1" dirty="0" smtClean="0"/>
          </a:p>
          <a:p>
            <a:pPr lvl="1"/>
            <a:r>
              <a:rPr lang="fr-FR" dirty="0" smtClean="0">
                <a:solidFill>
                  <a:srgbClr val="0066A1"/>
                </a:solidFill>
              </a:rPr>
              <a:t>Control Flow Graph</a:t>
            </a:r>
          </a:p>
          <a:p>
            <a:pPr lvl="1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Connecteur droit 22"/>
          <p:cNvCxnSpPr/>
          <p:nvPr/>
        </p:nvCxnSpPr>
        <p:spPr>
          <a:xfrm>
            <a:off x="996737" y="1766453"/>
            <a:ext cx="0" cy="19221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22"/>
          <p:cNvCxnSpPr/>
          <p:nvPr/>
        </p:nvCxnSpPr>
        <p:spPr>
          <a:xfrm>
            <a:off x="3541104" y="1766453"/>
            <a:ext cx="0" cy="19221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22"/>
          <p:cNvCxnSpPr/>
          <p:nvPr/>
        </p:nvCxnSpPr>
        <p:spPr>
          <a:xfrm>
            <a:off x="3032229" y="1766453"/>
            <a:ext cx="0" cy="19221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22"/>
          <p:cNvCxnSpPr/>
          <p:nvPr/>
        </p:nvCxnSpPr>
        <p:spPr>
          <a:xfrm>
            <a:off x="2523356" y="1766453"/>
            <a:ext cx="0" cy="19221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22"/>
          <p:cNvCxnSpPr/>
          <p:nvPr/>
        </p:nvCxnSpPr>
        <p:spPr>
          <a:xfrm>
            <a:off x="2014483" y="1766453"/>
            <a:ext cx="0" cy="19221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22"/>
          <p:cNvCxnSpPr/>
          <p:nvPr/>
        </p:nvCxnSpPr>
        <p:spPr>
          <a:xfrm>
            <a:off x="1505610" y="1766453"/>
            <a:ext cx="0" cy="19221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7" name="Straight Arrow Connector 5146"/>
          <p:cNvCxnSpPr>
            <a:stCxn id="114" idx="0"/>
            <a:endCxn id="115" idx="1"/>
          </p:cNvCxnSpPr>
          <p:nvPr/>
        </p:nvCxnSpPr>
        <p:spPr>
          <a:xfrm flipV="1">
            <a:off x="6325181" y="2175229"/>
            <a:ext cx="1440669" cy="88654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Two Approaches</a:t>
            </a:r>
            <a:endParaRPr lang="en-US" noProof="1"/>
          </a:p>
        </p:txBody>
      </p:sp>
      <p:sp>
        <p:nvSpPr>
          <p:cNvPr id="18" name="Rectangle 17"/>
          <p:cNvSpPr/>
          <p:nvPr/>
        </p:nvSpPr>
        <p:spPr>
          <a:xfrm>
            <a:off x="1547664" y="4110926"/>
            <a:ext cx="169469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noProof="1">
                <a:latin typeface="Verdana" pitchFamily="34" charset="0"/>
                <a:ea typeface="Verdana" pitchFamily="34" charset="0"/>
                <a:cs typeface="Verdana" pitchFamily="34" charset="0"/>
              </a:rPr>
              <a:t>Dynamic</a:t>
            </a:r>
            <a:r>
              <a:rPr lang="en-US" b="1" noProof="1"/>
              <a:t> 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6261308" y="4110926"/>
            <a:ext cx="121379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noProof="1">
                <a:latin typeface="Verdana" pitchFamily="34" charset="0"/>
                <a:ea typeface="Verdana" pitchFamily="34" charset="0"/>
                <a:cs typeface="Verdana" pitchFamily="34" charset="0"/>
              </a:rPr>
              <a:t>Static</a:t>
            </a:r>
            <a:r>
              <a:rPr lang="en-US" b="1" noProof="1"/>
              <a:t> 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810091" y="1399201"/>
            <a:ext cx="367252" cy="36725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29045" y="1411295"/>
            <a:ext cx="367252" cy="367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319568" y="1399201"/>
            <a:ext cx="367252" cy="36725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38522" y="1411295"/>
            <a:ext cx="367252" cy="367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47999" y="1411295"/>
            <a:ext cx="367252" cy="367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357478" y="1411295"/>
            <a:ext cx="367252" cy="367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7260473" y="2636546"/>
            <a:ext cx="367252" cy="367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632503" y="3612651"/>
            <a:ext cx="367252" cy="367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6265251" y="1115403"/>
            <a:ext cx="367252" cy="367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200517" y="3204914"/>
            <a:ext cx="367252" cy="367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7038240" y="1547897"/>
            <a:ext cx="367252" cy="367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6650181" y="2495469"/>
            <a:ext cx="367252" cy="367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133701" y="2134719"/>
            <a:ext cx="367252" cy="367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937750" y="3067310"/>
            <a:ext cx="367252" cy="367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6141555" y="3061773"/>
            <a:ext cx="367252" cy="367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7765850" y="1991603"/>
            <a:ext cx="367252" cy="367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7842366" y="1194449"/>
            <a:ext cx="367252" cy="3672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420092" y="1657682"/>
            <a:ext cx="367252" cy="36725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420092" y="3408782"/>
            <a:ext cx="367252" cy="36725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408814" y="1121921"/>
            <a:ext cx="367252" cy="36725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5420092" y="2248866"/>
            <a:ext cx="367252" cy="36725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5403741" y="2833426"/>
            <a:ext cx="367252" cy="36725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T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22" name="Straight Arrow Connector 121"/>
          <p:cNvCxnSpPr>
            <a:stCxn id="119" idx="3"/>
            <a:endCxn id="108" idx="1"/>
          </p:cNvCxnSpPr>
          <p:nvPr/>
        </p:nvCxnSpPr>
        <p:spPr>
          <a:xfrm flipV="1">
            <a:off x="5776066" y="1299029"/>
            <a:ext cx="489185" cy="651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08" idx="3"/>
            <a:endCxn id="110" idx="1"/>
          </p:cNvCxnSpPr>
          <p:nvPr/>
        </p:nvCxnSpPr>
        <p:spPr>
          <a:xfrm>
            <a:off x="6632503" y="1299029"/>
            <a:ext cx="405737" cy="4324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17" idx="3"/>
            <a:endCxn id="112" idx="0"/>
          </p:cNvCxnSpPr>
          <p:nvPr/>
        </p:nvCxnSpPr>
        <p:spPr>
          <a:xfrm>
            <a:off x="5787344" y="1841308"/>
            <a:ext cx="529983" cy="29341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1" name="Straight Arrow Connector 5120"/>
          <p:cNvCxnSpPr>
            <a:stCxn id="120" idx="3"/>
            <a:endCxn id="112" idx="1"/>
          </p:cNvCxnSpPr>
          <p:nvPr/>
        </p:nvCxnSpPr>
        <p:spPr>
          <a:xfrm flipV="1">
            <a:off x="5787344" y="2318345"/>
            <a:ext cx="346357" cy="11414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4" name="Straight Arrow Connector 5123"/>
          <p:cNvCxnSpPr>
            <a:stCxn id="121" idx="3"/>
            <a:endCxn id="114" idx="1"/>
          </p:cNvCxnSpPr>
          <p:nvPr/>
        </p:nvCxnSpPr>
        <p:spPr>
          <a:xfrm>
            <a:off x="5770993" y="3017052"/>
            <a:ext cx="370562" cy="22834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6" name="Straight Arrow Connector 5125"/>
          <p:cNvCxnSpPr>
            <a:stCxn id="118" idx="3"/>
            <a:endCxn id="107" idx="1"/>
          </p:cNvCxnSpPr>
          <p:nvPr/>
        </p:nvCxnSpPr>
        <p:spPr>
          <a:xfrm>
            <a:off x="5787344" y="3592408"/>
            <a:ext cx="845159" cy="20386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8" name="Straight Arrow Connector 5127"/>
          <p:cNvCxnSpPr>
            <a:stCxn id="112" idx="3"/>
            <a:endCxn id="110" idx="1"/>
          </p:cNvCxnSpPr>
          <p:nvPr/>
        </p:nvCxnSpPr>
        <p:spPr>
          <a:xfrm flipV="1">
            <a:off x="6500953" y="1731523"/>
            <a:ext cx="537287" cy="58682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0" name="Straight Arrow Connector 5129"/>
          <p:cNvCxnSpPr>
            <a:stCxn id="110" idx="3"/>
            <a:endCxn id="116" idx="1"/>
          </p:cNvCxnSpPr>
          <p:nvPr/>
        </p:nvCxnSpPr>
        <p:spPr>
          <a:xfrm flipV="1">
            <a:off x="7405492" y="1378075"/>
            <a:ext cx="436874" cy="3534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2" name="Straight Arrow Connector 5131"/>
          <p:cNvCxnSpPr>
            <a:stCxn id="110" idx="3"/>
            <a:endCxn id="115" idx="1"/>
          </p:cNvCxnSpPr>
          <p:nvPr/>
        </p:nvCxnSpPr>
        <p:spPr>
          <a:xfrm>
            <a:off x="7405492" y="1731523"/>
            <a:ext cx="360358" cy="44370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4" name="Straight Arrow Connector 5133"/>
          <p:cNvCxnSpPr>
            <a:stCxn id="110" idx="2"/>
            <a:endCxn id="106" idx="0"/>
          </p:cNvCxnSpPr>
          <p:nvPr/>
        </p:nvCxnSpPr>
        <p:spPr>
          <a:xfrm>
            <a:off x="7221866" y="1915149"/>
            <a:ext cx="222233" cy="72139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6" name="Straight Arrow Connector 5135"/>
          <p:cNvCxnSpPr>
            <a:stCxn id="110" idx="2"/>
            <a:endCxn id="111" idx="0"/>
          </p:cNvCxnSpPr>
          <p:nvPr/>
        </p:nvCxnSpPr>
        <p:spPr>
          <a:xfrm flipH="1">
            <a:off x="6833807" y="1915149"/>
            <a:ext cx="388059" cy="58032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8" name="Straight Arrow Connector 5137"/>
          <p:cNvCxnSpPr>
            <a:stCxn id="114" idx="3"/>
            <a:endCxn id="111" idx="2"/>
          </p:cNvCxnSpPr>
          <p:nvPr/>
        </p:nvCxnSpPr>
        <p:spPr>
          <a:xfrm flipV="1">
            <a:off x="6508807" y="2862721"/>
            <a:ext cx="325000" cy="38267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0" name="Straight Arrow Connector 5139"/>
          <p:cNvCxnSpPr>
            <a:stCxn id="111" idx="3"/>
            <a:endCxn id="106" idx="1"/>
          </p:cNvCxnSpPr>
          <p:nvPr/>
        </p:nvCxnSpPr>
        <p:spPr>
          <a:xfrm>
            <a:off x="7017433" y="2679095"/>
            <a:ext cx="243040" cy="14107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2" name="Straight Arrow Connector 5141"/>
          <p:cNvCxnSpPr>
            <a:stCxn id="107" idx="3"/>
            <a:endCxn id="109" idx="1"/>
          </p:cNvCxnSpPr>
          <p:nvPr/>
        </p:nvCxnSpPr>
        <p:spPr>
          <a:xfrm flipV="1">
            <a:off x="6999755" y="3388540"/>
            <a:ext cx="200762" cy="40773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4" name="Straight Arrow Connector 5143"/>
          <p:cNvCxnSpPr>
            <a:stCxn id="109" idx="3"/>
            <a:endCxn id="113" idx="1"/>
          </p:cNvCxnSpPr>
          <p:nvPr/>
        </p:nvCxnSpPr>
        <p:spPr>
          <a:xfrm flipV="1">
            <a:off x="7567769" y="3250936"/>
            <a:ext cx="369981" cy="13760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5" name="Straight Arrow Connector 5154"/>
          <p:cNvCxnSpPr>
            <a:stCxn id="113" idx="0"/>
            <a:endCxn id="115" idx="2"/>
          </p:cNvCxnSpPr>
          <p:nvPr/>
        </p:nvCxnSpPr>
        <p:spPr>
          <a:xfrm flipH="1" flipV="1">
            <a:off x="7949476" y="2358855"/>
            <a:ext cx="171900" cy="70845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1006185" y="2432492"/>
            <a:ext cx="2017819" cy="0"/>
          </a:xfrm>
          <a:prstGeom prst="straightConnector1">
            <a:avLst/>
          </a:prstGeom>
          <a:ln w="952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514354" y="2691461"/>
            <a:ext cx="498317" cy="0"/>
          </a:xfrm>
          <a:prstGeom prst="straightConnector1">
            <a:avLst/>
          </a:prstGeom>
          <a:ln w="952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005428" y="2934691"/>
            <a:ext cx="498317" cy="0"/>
          </a:xfrm>
          <a:prstGeom prst="straightConnector1">
            <a:avLst/>
          </a:prstGeom>
          <a:ln w="952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2533308" y="3004170"/>
            <a:ext cx="498317" cy="0"/>
          </a:xfrm>
          <a:prstGeom prst="straightConnector1">
            <a:avLst/>
          </a:prstGeom>
          <a:ln w="952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533308" y="3251832"/>
            <a:ext cx="498317" cy="0"/>
          </a:xfrm>
          <a:prstGeom prst="straightConnector1">
            <a:avLst/>
          </a:prstGeom>
          <a:ln w="952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998565" y="2206834"/>
            <a:ext cx="2037908" cy="6813"/>
          </a:xfrm>
          <a:prstGeom prst="straightConnector1">
            <a:avLst/>
          </a:prstGeom>
          <a:ln w="952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2019359" y="3429025"/>
            <a:ext cx="498317" cy="0"/>
          </a:xfrm>
          <a:prstGeom prst="straightConnector1">
            <a:avLst/>
          </a:prstGeom>
          <a:ln w="952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1524397" y="3545881"/>
            <a:ext cx="498317" cy="0"/>
          </a:xfrm>
          <a:prstGeom prst="straightConnector1">
            <a:avLst/>
          </a:prstGeom>
          <a:ln w="952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3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fr-FR" noProof="1"/>
              <a:t>Feasability </a:t>
            </a:r>
            <a:r>
              <a:rPr lang="fr-FR" noProof="1" smtClean="0"/>
              <a:t>Study </a:t>
            </a:r>
            <a:endParaRPr lang="en-US" noProof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775" y="1005577"/>
            <a:ext cx="8748713" cy="3560471"/>
          </a:xfrm>
        </p:spPr>
        <p:txBody>
          <a:bodyPr/>
          <a:lstStyle/>
          <a:p>
            <a:r>
              <a:rPr lang="fr-FR" noProof="1" smtClean="0"/>
              <a:t>Which approach can we use at Worldline?</a:t>
            </a:r>
          </a:p>
          <a:p>
            <a:endParaRPr lang="fr-FR" noProof="1"/>
          </a:p>
          <a:p>
            <a:pPr lvl="1"/>
            <a:r>
              <a:rPr lang="fr-FR" noProof="1" smtClean="0"/>
              <a:t>Dynamic more accurate </a:t>
            </a:r>
          </a:p>
          <a:p>
            <a:pPr lvl="2"/>
            <a:r>
              <a:rPr lang="fr-FR" noProof="1" smtClean="0"/>
              <a:t>But should be kept up to date</a:t>
            </a:r>
            <a:endParaRPr lang="fr-FR" noProof="1"/>
          </a:p>
          <a:p>
            <a:pPr lvl="1"/>
            <a:r>
              <a:rPr lang="fr-FR" noProof="1"/>
              <a:t>Dynamic problem of failing </a:t>
            </a:r>
            <a:r>
              <a:rPr lang="fr-FR" noProof="1" smtClean="0"/>
              <a:t>tests</a:t>
            </a:r>
          </a:p>
          <a:p>
            <a:pPr lvl="1"/>
            <a:r>
              <a:rPr lang="fr-FR" noProof="1" smtClean="0"/>
              <a:t>Static faster </a:t>
            </a:r>
            <a:r>
              <a:rPr lang="fr-FR" noProof="1"/>
              <a:t>in our </a:t>
            </a:r>
            <a:r>
              <a:rPr lang="fr-FR" noProof="1" smtClean="0"/>
              <a:t>case</a:t>
            </a:r>
          </a:p>
          <a:p>
            <a:pPr marL="0" indent="0">
              <a:buNone/>
            </a:pPr>
            <a:endParaRPr lang="fr-FR" noProof="1" smtClean="0"/>
          </a:p>
          <a:p>
            <a:r>
              <a:rPr lang="fr-FR" noProof="1"/>
              <a:t>Feasability </a:t>
            </a:r>
            <a:r>
              <a:rPr lang="fr-FR" noProof="1" smtClean="0"/>
              <a:t>study on </a:t>
            </a:r>
            <a:r>
              <a:rPr lang="fr-FR" noProof="1"/>
              <a:t>3 sample projects</a:t>
            </a:r>
          </a:p>
          <a:p>
            <a:endParaRPr lang="fr-FR" noProof="1" smtClean="0"/>
          </a:p>
          <a:p>
            <a:endParaRPr lang="fr-FR" noProof="1" smtClean="0"/>
          </a:p>
        </p:txBody>
      </p:sp>
    </p:spTree>
    <p:extLst>
      <p:ext uri="{BB962C8B-B14F-4D97-AF65-F5344CB8AC3E}">
        <p14:creationId xmlns:p14="http://schemas.microsoft.com/office/powerpoint/2010/main" val="24825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fr-FR" noProof="1"/>
              <a:t>Feasability </a:t>
            </a:r>
            <a:r>
              <a:rPr lang="fr-FR" noProof="1" smtClean="0"/>
              <a:t>Study </a:t>
            </a:r>
            <a:endParaRPr lang="en-US" noProof="1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78150"/>
            <a:ext cx="7632848" cy="361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2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Breaks</a:t>
            </a:r>
            <a:endParaRPr lang="en-US" noProof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775" y="951570"/>
            <a:ext cx="8748713" cy="3475435"/>
          </a:xfrm>
        </p:spPr>
        <p:txBody>
          <a:bodyPr/>
          <a:lstStyle/>
          <a:p>
            <a:r>
              <a:rPr lang="fr-FR" noProof="1" smtClean="0"/>
              <a:t>Issues to retrieve the tests from the changed code</a:t>
            </a:r>
          </a:p>
          <a:p>
            <a:r>
              <a:rPr lang="fr-FR" noProof="1" smtClean="0"/>
              <a:t>Identified and classified as:</a:t>
            </a:r>
          </a:p>
          <a:p>
            <a:pPr lvl="1"/>
            <a:r>
              <a:rPr lang="en-US" noProof="1" smtClean="0"/>
              <a:t>Dynamic breaks</a:t>
            </a:r>
          </a:p>
          <a:p>
            <a:pPr lvl="1"/>
            <a:r>
              <a:rPr lang="en-US" noProof="1" smtClean="0"/>
              <a:t>Third Party breaks</a:t>
            </a:r>
          </a:p>
          <a:p>
            <a:pPr lvl="1"/>
            <a:r>
              <a:rPr lang="en-US" noProof="1" smtClean="0"/>
              <a:t>Multi-program breaks</a:t>
            </a:r>
          </a:p>
          <a:p>
            <a:pPr lvl="1"/>
            <a:r>
              <a:rPr lang="en-US" noProof="1" smtClean="0"/>
              <a:t>Polymorphism breaks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1600" dirty="0" smtClean="0">
                <a:solidFill>
                  <a:srgbClr val="0066A1"/>
                </a:solidFill>
              </a:rPr>
              <a:t>[Blondeau </a:t>
            </a:r>
            <a:r>
              <a:rPr lang="en-US" sz="1600" i="1" dirty="0" smtClean="0">
                <a:solidFill>
                  <a:srgbClr val="0066A1"/>
                </a:solidFill>
              </a:rPr>
              <a:t>et al., </a:t>
            </a:r>
            <a:r>
              <a:rPr lang="en-US" sz="1600" dirty="0" smtClean="0">
                <a:solidFill>
                  <a:srgbClr val="0066A1"/>
                </a:solidFill>
              </a:rPr>
              <a:t>Software</a:t>
            </a:r>
            <a:r>
              <a:rPr lang="en-US" sz="1400" dirty="0" smtClean="0">
                <a:solidFill>
                  <a:srgbClr val="0066A1"/>
                </a:solidFill>
              </a:rPr>
              <a:t> </a:t>
            </a:r>
            <a:r>
              <a:rPr lang="en-US" sz="1600" dirty="0" smtClean="0">
                <a:solidFill>
                  <a:srgbClr val="0066A1"/>
                </a:solidFill>
              </a:rPr>
              <a:t>Quality Journal, </a:t>
            </a:r>
            <a:r>
              <a:rPr lang="pt-BR" sz="1600" dirty="0" smtClean="0">
                <a:solidFill>
                  <a:srgbClr val="0066A1"/>
                </a:solidFill>
              </a:rPr>
              <a:t>2016] </a:t>
            </a:r>
            <a:endParaRPr lang="en-US" sz="1600" dirty="0" smtClean="0">
              <a:solidFill>
                <a:srgbClr val="0066A1"/>
              </a:solidFill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rgbClr val="0066A1"/>
                </a:solidFill>
              </a:rPr>
              <a:t>[Blondeau </a:t>
            </a:r>
            <a:r>
              <a:rPr lang="en-US" sz="1400" i="1" dirty="0" smtClean="0">
                <a:solidFill>
                  <a:srgbClr val="0066A1"/>
                </a:solidFill>
              </a:rPr>
              <a:t>et al., </a:t>
            </a:r>
            <a:r>
              <a:rPr lang="en-US" sz="1400" dirty="0" smtClean="0">
                <a:solidFill>
                  <a:srgbClr val="0066A1"/>
                </a:solidFill>
              </a:rPr>
              <a:t>IWST’16]</a:t>
            </a:r>
            <a:r>
              <a:rPr lang="en-US" sz="1400" i="1" dirty="0" smtClean="0">
                <a:solidFill>
                  <a:srgbClr val="0066A1"/>
                </a:solidFill>
              </a:rPr>
              <a:t>, </a:t>
            </a:r>
            <a:r>
              <a:rPr lang="en-US" sz="1400" dirty="0" smtClean="0">
                <a:solidFill>
                  <a:srgbClr val="0066A1"/>
                </a:solidFill>
              </a:rPr>
              <a:t>[Blondeau </a:t>
            </a:r>
            <a:r>
              <a:rPr lang="en-US" sz="1400" i="1" dirty="0" smtClean="0">
                <a:solidFill>
                  <a:srgbClr val="0066A1"/>
                </a:solidFill>
              </a:rPr>
              <a:t>et al., </a:t>
            </a:r>
            <a:r>
              <a:rPr lang="en-US" sz="1400" dirty="0" smtClean="0">
                <a:solidFill>
                  <a:srgbClr val="0066A1"/>
                </a:solidFill>
              </a:rPr>
              <a:t>BENEVOL’15]</a:t>
            </a:r>
            <a:endParaRPr lang="en-US" sz="1400" noProof="1" smtClean="0">
              <a:solidFill>
                <a:srgbClr val="0066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Industrial Context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7408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6" y="1931689"/>
            <a:ext cx="9000000" cy="2092500"/>
          </a:xfrm>
          <a:prstGeom prst="rect">
            <a:avLst/>
          </a:prstGeom>
        </p:spPr>
      </p:pic>
      <p:pic>
        <p:nvPicPr>
          <p:cNvPr id="9258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58" y="1851670"/>
            <a:ext cx="8999995" cy="216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Dynamic breaks: Attribute Initialization</a:t>
            </a:r>
            <a:endParaRPr lang="en-US" noProof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700" y="1090613"/>
            <a:ext cx="9004300" cy="3475435"/>
          </a:xfrm>
        </p:spPr>
        <p:txBody>
          <a:bodyPr/>
          <a:lstStyle/>
          <a:p>
            <a:endParaRPr lang="en-US" noProof="1" smtClean="0"/>
          </a:p>
          <a:p>
            <a:pPr lvl="1"/>
            <a:endParaRPr lang="en-US" noProof="1" smtClean="0"/>
          </a:p>
          <a:p>
            <a:pPr lvl="2"/>
            <a:endParaRPr lang="en-US" noProof="1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1073483"/>
            <a:ext cx="631080" cy="6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8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" y="1462516"/>
            <a:ext cx="9000000" cy="27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Third Party breaks: Anonymous Classes</a:t>
            </a:r>
            <a:endParaRPr lang="en-US" noProof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700" y="1090613"/>
            <a:ext cx="9004300" cy="3475435"/>
          </a:xfrm>
        </p:spPr>
        <p:txBody>
          <a:bodyPr/>
          <a:lstStyle/>
          <a:p>
            <a:pPr lvl="1"/>
            <a:endParaRPr lang="en-US" noProof="1" smtClean="0"/>
          </a:p>
          <a:p>
            <a:pPr lvl="2"/>
            <a:endParaRPr lang="en-US" noProof="1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1073483"/>
            <a:ext cx="631080" cy="6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50" y="1025674"/>
            <a:ext cx="8995501" cy="352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Third Party breaks: Delayed Execution</a:t>
            </a:r>
            <a:endParaRPr lang="en-US" noProof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700" y="1090613"/>
            <a:ext cx="9004300" cy="3475435"/>
          </a:xfrm>
        </p:spPr>
        <p:txBody>
          <a:bodyPr/>
          <a:lstStyle/>
          <a:p>
            <a:pPr lvl="1"/>
            <a:endParaRPr lang="en-US" noProof="1" smtClean="0"/>
          </a:p>
          <a:p>
            <a:pPr lvl="2"/>
            <a:endParaRPr lang="en-US" noProof="1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1073483"/>
            <a:ext cx="631080" cy="6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Polymorphism breaks: Interfaces</a:t>
            </a:r>
            <a:endParaRPr lang="en-US" noProof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700" y="1090613"/>
            <a:ext cx="9004300" cy="3475435"/>
          </a:xfrm>
        </p:spPr>
        <p:txBody>
          <a:bodyPr/>
          <a:lstStyle/>
          <a:p>
            <a:endParaRPr lang="en-US" noProof="1" smtClean="0"/>
          </a:p>
          <a:p>
            <a:pPr lvl="1"/>
            <a:endParaRPr lang="en-US" noProof="1" smtClean="0"/>
          </a:p>
          <a:p>
            <a:pPr lvl="2"/>
            <a:endParaRPr lang="en-US" noProof="1" smtClean="0"/>
          </a:p>
        </p:txBody>
      </p:sp>
      <p:pic>
        <p:nvPicPr>
          <p:cNvPr id="5167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" y="1052706"/>
            <a:ext cx="9000000" cy="34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1073483"/>
            <a:ext cx="631080" cy="6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noProof="1" smtClean="0"/>
              <a:t>What is the impact on test selection of:</a:t>
            </a:r>
          </a:p>
          <a:p>
            <a:pPr lvl="1">
              <a:lnSpc>
                <a:spcPct val="150000"/>
              </a:lnSpc>
            </a:pPr>
            <a:r>
              <a:rPr lang="fr-FR" noProof="1" smtClean="0"/>
              <a:t>Granularity </a:t>
            </a:r>
            <a:r>
              <a:rPr lang="en-US" noProof="1" smtClean="0"/>
              <a:t>(class, method)?</a:t>
            </a:r>
          </a:p>
          <a:p>
            <a:pPr lvl="1">
              <a:lnSpc>
                <a:spcPct val="150000"/>
              </a:lnSpc>
            </a:pPr>
            <a:r>
              <a:rPr lang="en-US" noProof="1" smtClean="0"/>
              <a:t>Third-party breaks issue resolution?</a:t>
            </a:r>
          </a:p>
          <a:p>
            <a:pPr lvl="1">
              <a:lnSpc>
                <a:spcPct val="150000"/>
              </a:lnSpc>
            </a:pPr>
            <a:r>
              <a:rPr lang="en-US" noProof="1" smtClean="0"/>
              <a:t>Dynamic breaks issue resolution?</a:t>
            </a:r>
          </a:p>
          <a:p>
            <a:pPr lvl="1">
              <a:lnSpc>
                <a:spcPct val="150000"/>
              </a:lnSpc>
            </a:pPr>
            <a:r>
              <a:rPr lang="en-US" noProof="1" smtClean="0"/>
              <a:t>Polymorphism breaks issue resolution?</a:t>
            </a:r>
          </a:p>
          <a:p>
            <a:pPr lvl="1">
              <a:lnSpc>
                <a:spcPct val="150000"/>
              </a:lnSpc>
            </a:pPr>
            <a:r>
              <a:rPr lang="en-US" noProof="1" smtClean="0"/>
              <a:t>Combined solutions?</a:t>
            </a:r>
          </a:p>
          <a:p>
            <a:pPr lvl="1"/>
            <a:endParaRPr lang="en-US" noProof="1" smtClean="0"/>
          </a:p>
          <a:p>
            <a:endParaRPr lang="en-US" noProof="1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Research Questions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691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 smtClean="0"/>
              <a:t>Ratio of the total test suite selected</a:t>
            </a:r>
          </a:p>
          <a:p>
            <a:r>
              <a:rPr lang="en-US" noProof="1" smtClean="0"/>
              <a:t>Precision</a:t>
            </a:r>
          </a:p>
          <a:p>
            <a:pPr lvl="1"/>
            <a:r>
              <a:rPr lang="en-US" noProof="1" smtClean="0"/>
              <a:t>How many selected tests are relevant?</a:t>
            </a:r>
          </a:p>
          <a:p>
            <a:r>
              <a:rPr lang="en-US" noProof="1" smtClean="0"/>
              <a:t>Recall </a:t>
            </a:r>
          </a:p>
          <a:p>
            <a:pPr lvl="1"/>
            <a:r>
              <a:rPr lang="en-US" noProof="1" smtClean="0"/>
              <a:t>How many relevant tests are selected?</a:t>
            </a:r>
          </a:p>
          <a:p>
            <a:endParaRPr lang="en-US" noProof="1" smtClean="0"/>
          </a:p>
          <a:p>
            <a:endParaRPr lang="en-US" noProof="1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Case Study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7451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488" y="1090800"/>
            <a:ext cx="8820008" cy="3474900"/>
          </a:xfrm>
        </p:spPr>
        <p:txBody>
          <a:bodyPr/>
          <a:lstStyle/>
          <a:p>
            <a:r>
              <a:rPr lang="en-US" noProof="1" smtClean="0"/>
              <a:t>Compared several static approaches resolving the issues</a:t>
            </a:r>
          </a:p>
          <a:p>
            <a:r>
              <a:rPr lang="en-US" noProof="1" smtClean="0"/>
              <a:t>Dynamic approach is the oracle</a:t>
            </a:r>
          </a:p>
          <a:p>
            <a:r>
              <a:rPr lang="en-US" noProof="1" smtClean="0"/>
              <a:t>Considered each covered method as changed</a:t>
            </a:r>
          </a:p>
          <a:p>
            <a:endParaRPr lang="en-US" noProof="1" smtClean="0"/>
          </a:p>
          <a:p>
            <a:endParaRPr lang="en-US" noProof="1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Case Study</a:t>
            </a:r>
            <a:endParaRPr lang="en-US" noProof="1"/>
          </a:p>
        </p:txBody>
      </p:sp>
      <p:sp>
        <p:nvSpPr>
          <p:cNvPr id="4" name="Oval 3"/>
          <p:cNvSpPr/>
          <p:nvPr/>
        </p:nvSpPr>
        <p:spPr>
          <a:xfrm>
            <a:off x="1475656" y="2910994"/>
            <a:ext cx="1584176" cy="151216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32623" y="2902784"/>
            <a:ext cx="1545370" cy="151216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04077" y="301197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344423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27691" y="349049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5025" y="386534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95307" y="3011971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3937" y="348561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7833" y="354446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69881" y="3889041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15993" y="345599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cxnSp>
        <p:nvCxnSpPr>
          <p:cNvPr id="19" name="Straight Connector 18"/>
          <p:cNvCxnSpPr>
            <a:stCxn id="6" idx="3"/>
            <a:endCxn id="11" idx="1"/>
          </p:cNvCxnSpPr>
          <p:nvPr/>
        </p:nvCxnSpPr>
        <p:spPr>
          <a:xfrm>
            <a:off x="2431411" y="3196637"/>
            <a:ext cx="34638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3"/>
            <a:endCxn id="15" idx="1"/>
          </p:cNvCxnSpPr>
          <p:nvPr/>
        </p:nvCxnSpPr>
        <p:spPr>
          <a:xfrm>
            <a:off x="2431411" y="3196637"/>
            <a:ext cx="3384582" cy="4440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3"/>
            <a:endCxn id="13" idx="1"/>
          </p:cNvCxnSpPr>
          <p:nvPr/>
        </p:nvCxnSpPr>
        <p:spPr>
          <a:xfrm>
            <a:off x="2595078" y="3628896"/>
            <a:ext cx="2742755" cy="1002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3"/>
            <a:endCxn id="14" idx="1"/>
          </p:cNvCxnSpPr>
          <p:nvPr/>
        </p:nvCxnSpPr>
        <p:spPr>
          <a:xfrm>
            <a:off x="2382359" y="4050010"/>
            <a:ext cx="3387522" cy="236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3"/>
            <a:endCxn id="13" idx="1"/>
          </p:cNvCxnSpPr>
          <p:nvPr/>
        </p:nvCxnSpPr>
        <p:spPr>
          <a:xfrm flipV="1">
            <a:off x="2382359" y="3729130"/>
            <a:ext cx="2955474" cy="3208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5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2" y="2139702"/>
            <a:ext cx="2990745" cy="11483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Tooling</a:t>
            </a:r>
            <a:endParaRPr lang="fr-FR" dirty="0"/>
          </a:p>
        </p:txBody>
      </p:sp>
      <p:sp>
        <p:nvSpPr>
          <p:cNvPr id="4" name="AutoShape 2" descr="Résultat de recherche d'images pour &quot;jacoco&quot;"/>
          <p:cNvSpPr>
            <a:spLocks noChangeAspect="1" noChangeArrowheads="1"/>
          </p:cNvSpPr>
          <p:nvPr/>
        </p:nvSpPr>
        <p:spPr bwMode="auto">
          <a:xfrm>
            <a:off x="155575" y="-669925"/>
            <a:ext cx="36671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ésultat de recherche d'images pour &quot;jacoco&quot;"/>
          <p:cNvSpPr>
            <a:spLocks noChangeAspect="1" noChangeArrowheads="1"/>
          </p:cNvSpPr>
          <p:nvPr/>
        </p:nvSpPr>
        <p:spPr bwMode="auto">
          <a:xfrm>
            <a:off x="307975" y="-517525"/>
            <a:ext cx="36671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33178"/>
            <a:ext cx="3057755" cy="2235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49" y="1402244"/>
            <a:ext cx="2417331" cy="241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9" y="976237"/>
            <a:ext cx="8692443" cy="34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Results</a:t>
            </a:r>
            <a:endParaRPr lang="en-US" noProof="1"/>
          </a:p>
        </p:txBody>
      </p:sp>
      <p:sp>
        <p:nvSpPr>
          <p:cNvPr id="6" name="Rectangle 5"/>
          <p:cNvSpPr/>
          <p:nvPr/>
        </p:nvSpPr>
        <p:spPr>
          <a:xfrm>
            <a:off x="3234958" y="987574"/>
            <a:ext cx="5683264" cy="504056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5779" y="1490723"/>
            <a:ext cx="2264339" cy="2932027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9" y="976237"/>
            <a:ext cx="8692443" cy="34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Results: Finer granularity?</a:t>
            </a:r>
            <a:br>
              <a:rPr lang="en-US" noProof="1"/>
            </a:br>
            <a:endParaRPr lang="en-US" noProof="1"/>
          </a:p>
        </p:txBody>
      </p:sp>
      <p:sp>
        <p:nvSpPr>
          <p:cNvPr id="3" name="Rectangle 2"/>
          <p:cNvSpPr/>
          <p:nvPr/>
        </p:nvSpPr>
        <p:spPr>
          <a:xfrm>
            <a:off x="225778" y="2067694"/>
            <a:ext cx="8692443" cy="631799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4576678" y="4334272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Precision 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6732240" y="4334272"/>
            <a:ext cx="86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21" name="Flèche droite 20"/>
          <p:cNvSpPr/>
          <p:nvPr/>
        </p:nvSpPr>
        <p:spPr>
          <a:xfrm rot="19644902">
            <a:off x="5800813" y="4424040"/>
            <a:ext cx="504056" cy="9746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251520" y="4334272"/>
            <a:ext cx="315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Selected Tests</a:t>
            </a:r>
            <a:endParaRPr lang="en-US" dirty="0"/>
          </a:p>
        </p:txBody>
      </p:sp>
      <p:sp>
        <p:nvSpPr>
          <p:cNvPr id="27" name="Flèche droite 26"/>
          <p:cNvSpPr/>
          <p:nvPr/>
        </p:nvSpPr>
        <p:spPr>
          <a:xfrm rot="2262483">
            <a:off x="3360761" y="4424040"/>
            <a:ext cx="504056" cy="9746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èche droite 28"/>
          <p:cNvSpPr/>
          <p:nvPr/>
        </p:nvSpPr>
        <p:spPr>
          <a:xfrm rot="2262483">
            <a:off x="7609233" y="4424040"/>
            <a:ext cx="504056" cy="974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6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6488" y="969058"/>
            <a:ext cx="8748000" cy="3474900"/>
          </a:xfrm>
        </p:spPr>
        <p:txBody>
          <a:bodyPr/>
          <a:lstStyle/>
          <a:p>
            <a:pPr marL="0" indent="0">
              <a:buNone/>
            </a:pPr>
            <a:r>
              <a:rPr lang="en-US" noProof="1"/>
              <a:t>	 </a:t>
            </a:r>
          </a:p>
          <a:p>
            <a:pPr lvl="1"/>
            <a:endParaRPr lang="en-US" noProof="1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Industrial Context: Worldline</a:t>
            </a:r>
            <a:endParaRPr lang="en-US" noProof="1"/>
          </a:p>
        </p:txBody>
      </p:sp>
      <p:pic>
        <p:nvPicPr>
          <p:cNvPr id="1026" name="Picture 2" descr="https://upload.wikimedia.org/wikipedia/fr/thumb/9/95/Worldline.svg/1280px-Worldlin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1590"/>
            <a:ext cx="4775176" cy="130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tilisateurs\a577142\Documents\MyFolder\inri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41189"/>
            <a:ext cx="3471108" cy="123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3.githubusercontent.com/u/324199?v=4&amp;s=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44" y="2859782"/>
            <a:ext cx="1507569" cy="15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2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9" y="976237"/>
            <a:ext cx="8692443" cy="34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Results: Third-party break issue?</a:t>
            </a:r>
            <a:br>
              <a:rPr lang="en-US" noProof="1"/>
            </a:br>
            <a:endParaRPr lang="en-US" noProof="1"/>
          </a:p>
        </p:txBody>
      </p:sp>
      <p:sp>
        <p:nvSpPr>
          <p:cNvPr id="8" name="ZoneTexte 7"/>
          <p:cNvSpPr txBox="1"/>
          <p:nvPr/>
        </p:nvSpPr>
        <p:spPr>
          <a:xfrm>
            <a:off x="4576678" y="433556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Precision 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6732240" y="4335560"/>
            <a:ext cx="86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251520" y="4335560"/>
            <a:ext cx="315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Selected Tests</a:t>
            </a:r>
            <a:endParaRPr lang="en-US" dirty="0"/>
          </a:p>
        </p:txBody>
      </p:sp>
      <p:sp>
        <p:nvSpPr>
          <p:cNvPr id="12" name="Flèche droite 11"/>
          <p:cNvSpPr/>
          <p:nvPr/>
        </p:nvSpPr>
        <p:spPr>
          <a:xfrm rot="2262483">
            <a:off x="5800813" y="4407960"/>
            <a:ext cx="504056" cy="974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lèche droite 20"/>
          <p:cNvSpPr/>
          <p:nvPr/>
        </p:nvSpPr>
        <p:spPr>
          <a:xfrm rot="19644902">
            <a:off x="3352542" y="4420968"/>
            <a:ext cx="504056" cy="974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lèche droite 21"/>
          <p:cNvSpPr/>
          <p:nvPr/>
        </p:nvSpPr>
        <p:spPr>
          <a:xfrm rot="19644902">
            <a:off x="7601014" y="4433946"/>
            <a:ext cx="504056" cy="9746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5779" y="1817762"/>
            <a:ext cx="8692444" cy="504056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9" y="976237"/>
            <a:ext cx="8692443" cy="34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Results: </a:t>
            </a:r>
            <a:r>
              <a:rPr lang="en-US" noProof="1" smtClean="0"/>
              <a:t>Polymorphism </a:t>
            </a:r>
            <a:r>
              <a:rPr lang="en-US" noProof="1"/>
              <a:t>break issue?</a:t>
            </a:r>
            <a:br>
              <a:rPr lang="en-US" noProof="1"/>
            </a:br>
            <a:r>
              <a:rPr lang="en-US" noProof="1"/>
              <a:t/>
            </a:r>
            <a:br>
              <a:rPr lang="en-US" noProof="1"/>
            </a:br>
            <a:r>
              <a:rPr lang="en-US" noProof="1"/>
              <a:t/>
            </a:r>
            <a:br>
              <a:rPr lang="en-US" noProof="1"/>
            </a:br>
            <a:endParaRPr lang="en-US" noProof="1"/>
          </a:p>
        </p:txBody>
      </p:sp>
      <p:sp>
        <p:nvSpPr>
          <p:cNvPr id="7" name="Rectangle 6"/>
          <p:cNvSpPr/>
          <p:nvPr/>
        </p:nvSpPr>
        <p:spPr>
          <a:xfrm>
            <a:off x="225779" y="2395984"/>
            <a:ext cx="8692444" cy="271759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5780" y="3554441"/>
            <a:ext cx="8692444" cy="26049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4576678" y="4336846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Precision 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6732240" y="4336846"/>
            <a:ext cx="86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251520" y="4336846"/>
            <a:ext cx="315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Selected Tests</a:t>
            </a:r>
            <a:endParaRPr lang="en-US" dirty="0"/>
          </a:p>
        </p:txBody>
      </p:sp>
      <p:sp>
        <p:nvSpPr>
          <p:cNvPr id="23" name="Flèche droite 22"/>
          <p:cNvSpPr/>
          <p:nvPr/>
        </p:nvSpPr>
        <p:spPr>
          <a:xfrm rot="19644902">
            <a:off x="3352542" y="4422254"/>
            <a:ext cx="504056" cy="974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èche droite 23"/>
          <p:cNvSpPr/>
          <p:nvPr/>
        </p:nvSpPr>
        <p:spPr>
          <a:xfrm rot="19644902">
            <a:off x="7601014" y="4435232"/>
            <a:ext cx="504056" cy="9746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èche droite 23"/>
          <p:cNvSpPr/>
          <p:nvPr/>
        </p:nvSpPr>
        <p:spPr>
          <a:xfrm rot="19644902">
            <a:off x="5818338" y="4435232"/>
            <a:ext cx="504056" cy="9746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9" y="976237"/>
            <a:ext cx="8692443" cy="34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Results: Dynamic break issue?</a:t>
            </a:r>
            <a:br>
              <a:rPr lang="en-US" noProof="1"/>
            </a:br>
            <a:endParaRPr lang="en-US" noProof="1"/>
          </a:p>
        </p:txBody>
      </p:sp>
      <p:sp>
        <p:nvSpPr>
          <p:cNvPr id="7" name="Rectangle 6"/>
          <p:cNvSpPr/>
          <p:nvPr/>
        </p:nvSpPr>
        <p:spPr>
          <a:xfrm>
            <a:off x="225779" y="2355726"/>
            <a:ext cx="8692444" cy="115212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576678" y="4334736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Precision 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6732240" y="4334736"/>
            <a:ext cx="86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251520" y="4334736"/>
            <a:ext cx="315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Selected Tests</a:t>
            </a:r>
            <a:endParaRPr lang="en-US" dirty="0"/>
          </a:p>
        </p:txBody>
      </p:sp>
      <p:sp>
        <p:nvSpPr>
          <p:cNvPr id="12" name="Flèche droite 11"/>
          <p:cNvSpPr/>
          <p:nvPr/>
        </p:nvSpPr>
        <p:spPr>
          <a:xfrm>
            <a:off x="3360761" y="4432922"/>
            <a:ext cx="504056" cy="9746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èche droite 13"/>
          <p:cNvSpPr/>
          <p:nvPr/>
        </p:nvSpPr>
        <p:spPr>
          <a:xfrm>
            <a:off x="5806761" y="4432922"/>
            <a:ext cx="504056" cy="9746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èche droite 14"/>
          <p:cNvSpPr/>
          <p:nvPr/>
        </p:nvSpPr>
        <p:spPr>
          <a:xfrm>
            <a:off x="7609233" y="4432922"/>
            <a:ext cx="504056" cy="9746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9" y="976237"/>
            <a:ext cx="8692443" cy="34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Results: Combined solutions?</a:t>
            </a:r>
            <a:br>
              <a:rPr lang="en-US" noProof="1"/>
            </a:br>
            <a:r>
              <a:rPr lang="en-US" noProof="1"/>
              <a:t/>
            </a:r>
            <a:br>
              <a:rPr lang="en-US" noProof="1"/>
            </a:br>
            <a:r>
              <a:rPr lang="en-US" noProof="1"/>
              <a:t/>
            </a:r>
            <a:br>
              <a:rPr lang="en-US" noProof="1"/>
            </a:br>
            <a:endParaRPr lang="en-US" noProof="1"/>
          </a:p>
        </p:txBody>
      </p:sp>
      <p:sp>
        <p:nvSpPr>
          <p:cNvPr id="7" name="Rectangle 6"/>
          <p:cNvSpPr/>
          <p:nvPr/>
        </p:nvSpPr>
        <p:spPr>
          <a:xfrm>
            <a:off x="225779" y="3897486"/>
            <a:ext cx="8692444" cy="52526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5779" y="2374776"/>
            <a:ext cx="8692444" cy="288032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4576678" y="4335148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Precision 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6732240" y="4335148"/>
            <a:ext cx="86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251520" y="4335148"/>
            <a:ext cx="315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Selected Tests</a:t>
            </a:r>
            <a:endParaRPr lang="en-US" dirty="0"/>
          </a:p>
        </p:txBody>
      </p:sp>
      <p:sp>
        <p:nvSpPr>
          <p:cNvPr id="18" name="Flèche droite 17"/>
          <p:cNvSpPr/>
          <p:nvPr/>
        </p:nvSpPr>
        <p:spPr>
          <a:xfrm rot="19644902">
            <a:off x="7609233" y="4413608"/>
            <a:ext cx="504056" cy="9746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èche droite 19"/>
          <p:cNvSpPr/>
          <p:nvPr/>
        </p:nvSpPr>
        <p:spPr>
          <a:xfrm rot="19644902">
            <a:off x="3352542" y="4413608"/>
            <a:ext cx="504056" cy="974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èche droite 17"/>
          <p:cNvSpPr/>
          <p:nvPr/>
        </p:nvSpPr>
        <p:spPr>
          <a:xfrm rot="19644902">
            <a:off x="5806490" y="4400031"/>
            <a:ext cx="504056" cy="9746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Breaks</a:t>
            </a:r>
            <a:endParaRPr lang="fr-FR" dirty="0"/>
          </a:p>
          <a:p>
            <a:pPr lvl="1"/>
            <a:r>
              <a:rPr lang="fr-FR" dirty="0"/>
              <a:t>are </a:t>
            </a:r>
            <a:r>
              <a:rPr lang="fr-FR" dirty="0" err="1"/>
              <a:t>intertwined</a:t>
            </a:r>
            <a:endParaRPr lang="fr-FR" dirty="0"/>
          </a:p>
          <a:p>
            <a:pPr lvl="1"/>
            <a:r>
              <a:rPr lang="fr-FR" dirty="0"/>
              <a:t>impact </a:t>
            </a:r>
            <a:r>
              <a:rPr lang="fr-FR" dirty="0" err="1"/>
              <a:t>differently</a:t>
            </a:r>
            <a:r>
              <a:rPr lang="fr-FR" dirty="0"/>
              <a:t>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project</a:t>
            </a:r>
            <a:endParaRPr lang="fr-FR" dirty="0"/>
          </a:p>
          <a:p>
            <a:pPr lvl="1"/>
            <a:r>
              <a:rPr lang="fr-FR" dirty="0"/>
              <a:t>have </a:t>
            </a:r>
            <a:r>
              <a:rPr lang="fr-FR" dirty="0" err="1"/>
              <a:t>different</a:t>
            </a:r>
            <a:r>
              <a:rPr lang="fr-FR" dirty="0"/>
              <a:t> solutions for a </a:t>
            </a:r>
            <a:r>
              <a:rPr lang="fr-FR" dirty="0" err="1"/>
              <a:t>given</a:t>
            </a:r>
            <a:r>
              <a:rPr lang="fr-FR" dirty="0"/>
              <a:t> break </a:t>
            </a:r>
            <a:r>
              <a:rPr lang="fr-FR" dirty="0" smtClean="0"/>
              <a:t>class</a:t>
            </a:r>
          </a:p>
          <a:p>
            <a:endParaRPr lang="fr-FR" dirty="0" smtClean="0"/>
          </a:p>
          <a:p>
            <a:r>
              <a:rPr lang="fr-FR" dirty="0" smtClean="0"/>
              <a:t>Good final </a:t>
            </a:r>
            <a:r>
              <a:rPr lang="fr-FR" dirty="0" err="1" smtClean="0"/>
              <a:t>result</a:t>
            </a:r>
            <a:r>
              <a:rPr lang="fr-FR" dirty="0" smtClean="0"/>
              <a:t>: 3% of tests </a:t>
            </a:r>
            <a:r>
              <a:rPr lang="fr-FR" dirty="0" err="1" smtClean="0"/>
              <a:t>selected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15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447025903"/>
              </p:ext>
            </p:extLst>
          </p:nvPr>
        </p:nvGraphicFramePr>
        <p:xfrm>
          <a:off x="395536" y="987574"/>
          <a:ext cx="7632848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Results</a:t>
            </a:r>
          </a:p>
        </p:txBody>
      </p:sp>
      <p:sp>
        <p:nvSpPr>
          <p:cNvPr id="11" name="Flèche droite 10"/>
          <p:cNvSpPr/>
          <p:nvPr/>
        </p:nvSpPr>
        <p:spPr>
          <a:xfrm rot="3189522">
            <a:off x="3988788" y="2368772"/>
            <a:ext cx="1471786" cy="718487"/>
          </a:xfrm>
          <a:prstGeom prst="rightArrow">
            <a:avLst>
              <a:gd name="adj1" fmla="val 47313"/>
              <a:gd name="adj2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1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Current </a:t>
            </a:r>
            <a:r>
              <a:rPr lang="en-US" dirty="0">
                <a:solidFill>
                  <a:prstClr val="white"/>
                </a:solidFill>
              </a:rPr>
              <a:t>Testing Behavior</a:t>
            </a:r>
            <a:r>
              <a:rPr lang="en-US" dirty="0"/>
              <a:t/>
            </a:r>
            <a:br>
              <a:rPr lang="en-US" dirty="0"/>
            </a:br>
            <a:r>
              <a:rPr lang="en-US" noProof="1" smtClean="0"/>
              <a:t/>
            </a:r>
            <a:br>
              <a:rPr lang="en-US" noProof="1" smtClean="0"/>
            </a:b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22496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 smtClean="0"/>
              <a:t>Open-source + industry + students</a:t>
            </a:r>
          </a:p>
          <a:p>
            <a:r>
              <a:rPr lang="en-US" noProof="1" smtClean="0"/>
              <a:t>Monitor 416 software engineers</a:t>
            </a:r>
          </a:p>
          <a:p>
            <a:pPr marL="0" indent="0">
              <a:buNone/>
            </a:pPr>
            <a:r>
              <a:rPr lang="en-US" b="1" noProof="1" smtClean="0"/>
              <a:t>Main conclusions</a:t>
            </a:r>
            <a:endParaRPr lang="en-US" noProof="1" smtClean="0"/>
          </a:p>
          <a:p>
            <a:pPr lvl="1"/>
            <a:r>
              <a:rPr lang="en-US" sz="2400" noProof="1" smtClean="0"/>
              <a:t>Majority of the developers rarely test in their IDE</a:t>
            </a:r>
          </a:p>
          <a:p>
            <a:pPr lvl="1"/>
            <a:r>
              <a:rPr lang="en-US" sz="2400" noProof="1" smtClean="0"/>
              <a:t>Quick tests do not lead to more test executions</a:t>
            </a:r>
          </a:p>
          <a:p>
            <a:pPr lvl="1"/>
            <a:r>
              <a:rPr lang="en-US" sz="2400" noProof="1" smtClean="0"/>
              <a:t>Some failing tests are fixed later: </a:t>
            </a:r>
            <a:br>
              <a:rPr lang="en-US" sz="2400" noProof="1" smtClean="0"/>
            </a:br>
            <a:r>
              <a:rPr lang="en-US" sz="2400" noProof="1" smtClean="0"/>
              <a:t>50% of the test repairs happen within 10 minutes whereas 75% within 25 minutes</a:t>
            </a:r>
            <a:endParaRPr lang="en-US" noProof="1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noProof="1" smtClean="0"/>
              <a:t>When, How, and Why Developers Test</a:t>
            </a:r>
            <a:br>
              <a:rPr lang="en-US" i="1" noProof="1" smtClean="0"/>
            </a:br>
            <a:r>
              <a:rPr lang="en-US" noProof="1"/>
              <a:t>Beller </a:t>
            </a:r>
            <a:r>
              <a:rPr lang="en-US" i="1" noProof="1"/>
              <a:t>et al</a:t>
            </a:r>
            <a:r>
              <a:rPr lang="en-US" i="1" noProof="1" smtClean="0"/>
              <a:t>. </a:t>
            </a:r>
            <a:r>
              <a:rPr lang="en-US" noProof="1" smtClean="0"/>
              <a:t>(2015)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5419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 smtClean="0"/>
              <a:t>How developers manually select tests </a:t>
            </a:r>
          </a:p>
          <a:p>
            <a:r>
              <a:rPr lang="en-US" noProof="1" smtClean="0"/>
              <a:t>Compare it to an automatic selection</a:t>
            </a:r>
          </a:p>
          <a:p>
            <a:r>
              <a:rPr lang="en-US" noProof="1" smtClean="0"/>
              <a:t>Academic experiment: </a:t>
            </a:r>
            <a:br>
              <a:rPr lang="en-US" noProof="1" smtClean="0"/>
            </a:br>
            <a:r>
              <a:rPr lang="en-US" noProof="1" smtClean="0"/>
              <a:t>	14 developers: 5 professionals + 9 students</a:t>
            </a:r>
          </a:p>
          <a:p>
            <a:pPr marL="0" indent="0">
              <a:buNone/>
            </a:pPr>
            <a:endParaRPr lang="en-US" b="1" noProof="1" smtClean="0"/>
          </a:p>
          <a:p>
            <a:pPr marL="0" indent="0">
              <a:buNone/>
            </a:pPr>
            <a:r>
              <a:rPr lang="en-US" b="1" noProof="1" smtClean="0"/>
              <a:t>Main conclusions</a:t>
            </a:r>
          </a:p>
          <a:p>
            <a:pPr lvl="1"/>
            <a:r>
              <a:rPr lang="en-US" noProof="1" smtClean="0"/>
              <a:t>Need for better automated test selection techniques</a:t>
            </a:r>
          </a:p>
          <a:p>
            <a:pPr lvl="1"/>
            <a:r>
              <a:rPr lang="en-US" noProof="1" smtClean="0"/>
              <a:t>Better integration with developer IDEs</a:t>
            </a:r>
            <a:endParaRPr lang="en-US" noProof="1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noProof="1" smtClean="0"/>
              <a:t>Comparison of Manual and Automated Test Selection</a:t>
            </a:r>
            <a:r>
              <a:rPr lang="en-US" noProof="1" smtClean="0"/>
              <a:t> – Gligoric </a:t>
            </a:r>
            <a:r>
              <a:rPr lang="en-US" i="1" noProof="1" smtClean="0"/>
              <a:t>et al. </a:t>
            </a:r>
            <a:r>
              <a:rPr lang="en-US" noProof="1" smtClean="0"/>
              <a:t>(2014)</a:t>
            </a:r>
            <a:br>
              <a:rPr lang="en-US" noProof="1" smtClean="0"/>
            </a:b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6528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 smtClean="0"/>
              <a:t>Literature conclusions are not trivially transposable to our industrial case</a:t>
            </a:r>
          </a:p>
          <a:p>
            <a:pPr lvl="1"/>
            <a:r>
              <a:rPr lang="en-US" noProof="1" smtClean="0"/>
              <a:t>Open source projects</a:t>
            </a:r>
          </a:p>
          <a:p>
            <a:pPr lvl="1"/>
            <a:r>
              <a:rPr lang="en-US" noProof="1" smtClean="0"/>
              <a:t>Students</a:t>
            </a:r>
          </a:p>
          <a:p>
            <a:pPr marL="0" indent="0">
              <a:buNone/>
            </a:pPr>
            <a:endParaRPr lang="en-US" noProof="1" smtClean="0"/>
          </a:p>
          <a:p>
            <a:r>
              <a:rPr lang="en-US" noProof="1" smtClean="0"/>
              <a:t>Need another study</a:t>
            </a:r>
          </a:p>
          <a:p>
            <a:pPr lvl="1"/>
            <a:r>
              <a:rPr lang="en-US" noProof="1" smtClean="0"/>
              <a:t>Based on the replication of the 2 literature studies</a:t>
            </a:r>
          </a:p>
          <a:p>
            <a:pPr lvl="1"/>
            <a:r>
              <a:rPr lang="en-US" noProof="1" smtClean="0"/>
              <a:t>In our context</a:t>
            </a:r>
            <a:endParaRPr lang="en-US" noProof="1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Field Study</a:t>
            </a:r>
          </a:p>
        </p:txBody>
      </p:sp>
    </p:spTree>
    <p:extLst>
      <p:ext uri="{BB962C8B-B14F-4D97-AF65-F5344CB8AC3E}">
        <p14:creationId xmlns:p14="http://schemas.microsoft.com/office/powerpoint/2010/main" val="38154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9" b="37189"/>
          <a:stretch/>
        </p:blipFill>
        <p:spPr bwMode="auto">
          <a:xfrm>
            <a:off x="242284" y="1260017"/>
            <a:ext cx="2025460" cy="52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Industrial Context: Worldline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-24440" y="872370"/>
            <a:ext cx="8873626" cy="3620108"/>
            <a:chOff x="-413552" y="-274391"/>
            <a:chExt cx="9378042" cy="6727726"/>
          </a:xfrm>
        </p:grpSpPr>
        <p:sp>
          <p:nvSpPr>
            <p:cNvPr id="8" name="Rounded Rectangle 7"/>
            <p:cNvSpPr/>
            <p:nvPr/>
          </p:nvSpPr>
          <p:spPr>
            <a:xfrm>
              <a:off x="467543" y="1813214"/>
              <a:ext cx="2226297" cy="43204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001">
              <a:schemeClr val="dk2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Benelux</a:t>
              </a:r>
              <a:endParaRPr lang="en-GB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72480" y="2354719"/>
              <a:ext cx="2219956" cy="43204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001">
              <a:schemeClr val="dk2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Germany &amp; CEE</a:t>
              </a:r>
              <a:endParaRPr lang="en-GB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67543" y="2924944"/>
              <a:ext cx="2226297" cy="43204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001">
              <a:schemeClr val="dk2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France</a:t>
              </a:r>
              <a:endParaRPr lang="en-GB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67543" y="3522319"/>
              <a:ext cx="2226297" cy="43204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001">
              <a:schemeClr val="dk2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UK</a:t>
              </a:r>
              <a:endParaRPr lang="en-GB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67543" y="4126423"/>
              <a:ext cx="2226297" cy="43204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001">
              <a:schemeClr val="dk2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APAC</a:t>
              </a:r>
              <a:endParaRPr lang="en-GB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67543" y="4697017"/>
              <a:ext cx="2226297" cy="43204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001">
              <a:schemeClr val="dk2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LATAM &amp; Iberia</a:t>
              </a:r>
              <a:endParaRPr lang="en-GB" dirty="0"/>
            </a:p>
          </p:txBody>
        </p:sp>
        <p:cxnSp>
          <p:nvCxnSpPr>
            <p:cNvPr id="14" name="Straight Connector 14"/>
            <p:cNvCxnSpPr>
              <a:stCxn id="8" idx="3"/>
            </p:cNvCxnSpPr>
            <p:nvPr/>
          </p:nvCxnSpPr>
          <p:spPr>
            <a:xfrm>
              <a:off x="2693840" y="2029241"/>
              <a:ext cx="51545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5"/>
            <p:cNvCxnSpPr>
              <a:stCxn id="9" idx="3"/>
            </p:cNvCxnSpPr>
            <p:nvPr/>
          </p:nvCxnSpPr>
          <p:spPr>
            <a:xfrm flipV="1">
              <a:off x="2692436" y="2570743"/>
              <a:ext cx="5150992" cy="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6"/>
            <p:cNvCxnSpPr>
              <a:stCxn id="10" idx="3"/>
            </p:cNvCxnSpPr>
            <p:nvPr/>
          </p:nvCxnSpPr>
          <p:spPr>
            <a:xfrm flipV="1">
              <a:off x="2693840" y="3140968"/>
              <a:ext cx="5149587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7"/>
            <p:cNvCxnSpPr>
              <a:stCxn id="11" idx="3"/>
            </p:cNvCxnSpPr>
            <p:nvPr/>
          </p:nvCxnSpPr>
          <p:spPr>
            <a:xfrm>
              <a:off x="2693840" y="3738343"/>
              <a:ext cx="514958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8"/>
            <p:cNvCxnSpPr>
              <a:stCxn id="12" idx="3"/>
              <a:endCxn id="37" idx="1"/>
            </p:cNvCxnSpPr>
            <p:nvPr/>
          </p:nvCxnSpPr>
          <p:spPr>
            <a:xfrm>
              <a:off x="2693840" y="4342447"/>
              <a:ext cx="4758480" cy="19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9"/>
            <p:cNvCxnSpPr>
              <a:stCxn id="13" idx="3"/>
            </p:cNvCxnSpPr>
            <p:nvPr/>
          </p:nvCxnSpPr>
          <p:spPr>
            <a:xfrm>
              <a:off x="2693840" y="4913043"/>
              <a:ext cx="514958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21"/>
            <p:cNvCxnSpPr>
              <a:stCxn id="7" idx="2"/>
              <a:endCxn id="40" idx="0"/>
            </p:cNvCxnSpPr>
            <p:nvPr/>
          </p:nvCxnSpPr>
          <p:spPr>
            <a:xfrm>
              <a:off x="7848364" y="1626810"/>
              <a:ext cx="0" cy="3099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2"/>
            <p:cNvCxnSpPr>
              <a:endCxn id="39" idx="0"/>
            </p:cNvCxnSpPr>
            <p:nvPr/>
          </p:nvCxnSpPr>
          <p:spPr>
            <a:xfrm>
              <a:off x="5580112" y="1556792"/>
              <a:ext cx="0" cy="31699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3"/>
            <p:cNvCxnSpPr>
              <a:endCxn id="38" idx="0"/>
            </p:cNvCxnSpPr>
            <p:nvPr/>
          </p:nvCxnSpPr>
          <p:spPr>
            <a:xfrm>
              <a:off x="3419872" y="1556792"/>
              <a:ext cx="0" cy="31699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ounded Rectangle 24"/>
            <p:cNvSpPr/>
            <p:nvPr/>
          </p:nvSpPr>
          <p:spPr>
            <a:xfrm>
              <a:off x="3023828" y="1813214"/>
              <a:ext cx="792088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ed Rectangle 25"/>
            <p:cNvSpPr/>
            <p:nvPr/>
          </p:nvSpPr>
          <p:spPr>
            <a:xfrm>
              <a:off x="5184068" y="1813214"/>
              <a:ext cx="792088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ed Rectangle 26"/>
            <p:cNvSpPr/>
            <p:nvPr/>
          </p:nvSpPr>
          <p:spPr>
            <a:xfrm>
              <a:off x="7452320" y="1813214"/>
              <a:ext cx="792088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7"/>
            <p:cNvSpPr/>
            <p:nvPr/>
          </p:nvSpPr>
          <p:spPr>
            <a:xfrm>
              <a:off x="3023828" y="2348503"/>
              <a:ext cx="792088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ed Rectangle 29"/>
            <p:cNvSpPr/>
            <p:nvPr/>
          </p:nvSpPr>
          <p:spPr>
            <a:xfrm>
              <a:off x="7452320" y="2348503"/>
              <a:ext cx="792088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ed Rectangle 30"/>
            <p:cNvSpPr/>
            <p:nvPr/>
          </p:nvSpPr>
          <p:spPr>
            <a:xfrm>
              <a:off x="3023828" y="2924944"/>
              <a:ext cx="792088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ed Rectangle 32"/>
            <p:cNvSpPr/>
            <p:nvPr/>
          </p:nvSpPr>
          <p:spPr>
            <a:xfrm>
              <a:off x="7452320" y="2924944"/>
              <a:ext cx="792088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3"/>
            <p:cNvSpPr/>
            <p:nvPr/>
          </p:nvSpPr>
          <p:spPr>
            <a:xfrm>
              <a:off x="3023828" y="3522319"/>
              <a:ext cx="792088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ed Rectangle 35"/>
            <p:cNvSpPr/>
            <p:nvPr/>
          </p:nvSpPr>
          <p:spPr>
            <a:xfrm>
              <a:off x="7452320" y="3522319"/>
              <a:ext cx="792088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ed Rectangle 36"/>
            <p:cNvSpPr/>
            <p:nvPr/>
          </p:nvSpPr>
          <p:spPr>
            <a:xfrm>
              <a:off x="3023828" y="4128413"/>
              <a:ext cx="792088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ed Rectangle 38"/>
            <p:cNvSpPr/>
            <p:nvPr/>
          </p:nvSpPr>
          <p:spPr>
            <a:xfrm>
              <a:off x="7452320" y="4128413"/>
              <a:ext cx="792088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ed Rectangle 39"/>
            <p:cNvSpPr/>
            <p:nvPr/>
          </p:nvSpPr>
          <p:spPr>
            <a:xfrm>
              <a:off x="3023828" y="4726717"/>
              <a:ext cx="792088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ed Rectangle 40"/>
            <p:cNvSpPr/>
            <p:nvPr/>
          </p:nvSpPr>
          <p:spPr>
            <a:xfrm>
              <a:off x="5184068" y="4726717"/>
              <a:ext cx="792088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ed Rectangle 41"/>
            <p:cNvSpPr/>
            <p:nvPr/>
          </p:nvSpPr>
          <p:spPr>
            <a:xfrm>
              <a:off x="7452320" y="4726717"/>
              <a:ext cx="792088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ounded Rectangle 42"/>
            <p:cNvSpPr/>
            <p:nvPr/>
          </p:nvSpPr>
          <p:spPr>
            <a:xfrm>
              <a:off x="2339752" y="5373216"/>
              <a:ext cx="6552728" cy="43204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001">
              <a:schemeClr val="dk2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P</a:t>
              </a:r>
              <a:r>
                <a:rPr lang="fr-FR" dirty="0"/>
                <a:t>roduction </a:t>
              </a:r>
              <a:r>
                <a:rPr lang="fr-FR" b="1" dirty="0"/>
                <a:t>S</a:t>
              </a:r>
              <a:r>
                <a:rPr lang="fr-FR" dirty="0"/>
                <a:t>ervices </a:t>
              </a:r>
              <a:endParaRPr lang="en-GB" dirty="0"/>
            </a:p>
          </p:txBody>
        </p:sp>
        <p:sp>
          <p:nvSpPr>
            <p:cNvPr id="42" name="Rounded Rectangle 43"/>
            <p:cNvSpPr/>
            <p:nvPr/>
          </p:nvSpPr>
          <p:spPr>
            <a:xfrm>
              <a:off x="2339752" y="5949280"/>
              <a:ext cx="6552728" cy="43204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001">
              <a:schemeClr val="dk2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S</a:t>
              </a:r>
              <a:r>
                <a:rPr lang="fr-FR" dirty="0" smtClean="0"/>
                <a:t>oftware </a:t>
              </a:r>
              <a:r>
                <a:rPr lang="fr-FR" b="1" dirty="0" err="1" smtClean="0"/>
                <a:t>D</a:t>
              </a:r>
              <a:r>
                <a:rPr lang="fr-FR" dirty="0" err="1" smtClean="0"/>
                <a:t>evelopment</a:t>
              </a:r>
              <a:r>
                <a:rPr lang="fr-FR" dirty="0" smtClean="0"/>
                <a:t> </a:t>
              </a:r>
              <a:r>
                <a:rPr lang="fr-FR" b="1" dirty="0" err="1" smtClean="0"/>
                <a:t>C</a:t>
              </a:r>
              <a:r>
                <a:rPr lang="fr-FR" dirty="0" err="1" smtClean="0"/>
                <a:t>ommunity</a:t>
              </a:r>
              <a:r>
                <a:rPr lang="fr-FR" dirty="0" smtClean="0"/>
                <a:t> </a:t>
              </a:r>
              <a:r>
                <a:rPr lang="fr-FR" b="1" dirty="0" smtClean="0"/>
                <a:t>O</a:t>
              </a:r>
              <a:r>
                <a:rPr lang="fr-FR" dirty="0" smtClean="0"/>
                <a:t>ffice</a:t>
              </a:r>
              <a:endParaRPr lang="en-GB" dirty="0"/>
            </a:p>
          </p:txBody>
        </p:sp>
        <p:sp>
          <p:nvSpPr>
            <p:cNvPr id="43" name="Left Brace 44"/>
            <p:cNvSpPr/>
            <p:nvPr/>
          </p:nvSpPr>
          <p:spPr>
            <a:xfrm>
              <a:off x="251520" y="1815124"/>
              <a:ext cx="216024" cy="3126044"/>
            </a:xfrm>
            <a:prstGeom prst="leftBrace">
              <a:avLst>
                <a:gd name="adj1" fmla="val 48417"/>
                <a:gd name="adj2" fmla="val 49557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Left Brace 45"/>
            <p:cNvSpPr/>
            <p:nvPr/>
          </p:nvSpPr>
          <p:spPr>
            <a:xfrm rot="5400000">
              <a:off x="5450551" y="-3048491"/>
              <a:ext cx="275173" cy="6752705"/>
            </a:xfrm>
            <a:prstGeom prst="leftBrace">
              <a:avLst>
                <a:gd name="adj1" fmla="val 48417"/>
                <a:gd name="adj2" fmla="val 49557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4"/>
            </a:lnRef>
            <a:fillRef idx="1001">
              <a:schemeClr val="lt1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Left Brace 47"/>
            <p:cNvSpPr/>
            <p:nvPr/>
          </p:nvSpPr>
          <p:spPr>
            <a:xfrm>
              <a:off x="2009066" y="5296926"/>
              <a:ext cx="216024" cy="1156409"/>
            </a:xfrm>
            <a:prstGeom prst="leftBrace">
              <a:avLst>
                <a:gd name="adj1" fmla="val 48417"/>
                <a:gd name="adj2" fmla="val 49557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8"/>
            <p:cNvSpPr txBox="1"/>
            <p:nvPr/>
          </p:nvSpPr>
          <p:spPr>
            <a:xfrm>
              <a:off x="2267744" y="-274391"/>
              <a:ext cx="6696744" cy="686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70C0"/>
                  </a:solidFill>
                </a:rPr>
                <a:t>Global Business </a:t>
              </a:r>
              <a:r>
                <a:rPr lang="fr-FR" dirty="0" err="1" smtClean="0">
                  <a:solidFill>
                    <a:srgbClr val="0070C0"/>
                  </a:solidFill>
                </a:rPr>
                <a:t>Units</a:t>
              </a:r>
              <a:endParaRPr lang="en-GB" dirty="0">
                <a:solidFill>
                  <a:srgbClr val="0070C0"/>
                </a:solidFill>
              </a:endParaRPr>
            </a:p>
          </p:txBody>
        </p:sp>
        <p:sp>
          <p:nvSpPr>
            <p:cNvPr id="47" name="TextBox 49"/>
            <p:cNvSpPr txBox="1"/>
            <p:nvPr/>
          </p:nvSpPr>
          <p:spPr>
            <a:xfrm rot="16200000">
              <a:off x="-2011120" y="3015455"/>
              <a:ext cx="3878210" cy="683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>
                  <a:solidFill>
                    <a:srgbClr val="0070C0"/>
                  </a:solidFill>
                </a:rPr>
                <a:t>Regional</a:t>
              </a:r>
              <a:r>
                <a:rPr lang="fr-FR" dirty="0">
                  <a:solidFill>
                    <a:srgbClr val="0070C0"/>
                  </a:solidFill>
                </a:rPr>
                <a:t> </a:t>
              </a:r>
              <a:r>
                <a:rPr lang="fr-FR" dirty="0" smtClean="0">
                  <a:solidFill>
                    <a:srgbClr val="0070C0"/>
                  </a:solidFill>
                </a:rPr>
                <a:t>Business </a:t>
              </a:r>
              <a:r>
                <a:rPr lang="fr-FR" dirty="0" err="1" smtClean="0">
                  <a:solidFill>
                    <a:srgbClr val="0070C0"/>
                  </a:solidFill>
                </a:rPr>
                <a:t>Units</a:t>
              </a:r>
              <a:endParaRPr lang="en-GB" dirty="0">
                <a:solidFill>
                  <a:srgbClr val="0070C0"/>
                </a:solidFill>
              </a:endParaRPr>
            </a:p>
          </p:txBody>
        </p:sp>
        <p:sp>
          <p:nvSpPr>
            <p:cNvPr id="48" name="TextBox 50"/>
            <p:cNvSpPr txBox="1"/>
            <p:nvPr/>
          </p:nvSpPr>
          <p:spPr>
            <a:xfrm>
              <a:off x="-413552" y="5210028"/>
              <a:ext cx="2422482" cy="1201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70C0"/>
                  </a:solidFill>
                </a:rPr>
                <a:t>Transversal </a:t>
              </a:r>
              <a:r>
                <a:rPr lang="fr-FR" dirty="0" err="1" smtClean="0">
                  <a:solidFill>
                    <a:srgbClr val="0070C0"/>
                  </a:solidFill>
                </a:rPr>
                <a:t>Operational</a:t>
              </a:r>
              <a:r>
                <a:rPr lang="fr-FR" dirty="0" smtClean="0">
                  <a:solidFill>
                    <a:srgbClr val="0070C0"/>
                  </a:solidFill>
                </a:rPr>
                <a:t> </a:t>
              </a:r>
              <a:r>
                <a:rPr lang="fr-FR" dirty="0" err="1" smtClean="0">
                  <a:solidFill>
                    <a:srgbClr val="0070C0"/>
                  </a:solidFill>
                </a:rPr>
                <a:t>Units</a:t>
              </a:r>
              <a:endParaRPr lang="en-GB" dirty="0">
                <a:solidFill>
                  <a:srgbClr val="0070C0"/>
                </a:solidFill>
              </a:endParaRPr>
            </a:p>
          </p:txBody>
        </p:sp>
        <p:sp>
          <p:nvSpPr>
            <p:cNvPr id="27" name="Rounded Rectangle 28"/>
            <p:cNvSpPr/>
            <p:nvPr/>
          </p:nvSpPr>
          <p:spPr>
            <a:xfrm>
              <a:off x="5184068" y="2348503"/>
              <a:ext cx="792088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  <p:sp>
          <p:nvSpPr>
            <p:cNvPr id="30" name="Rounded Rectangle 31"/>
            <p:cNvSpPr/>
            <p:nvPr/>
          </p:nvSpPr>
          <p:spPr>
            <a:xfrm>
              <a:off x="5184068" y="2924944"/>
              <a:ext cx="792088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  <p:sp>
          <p:nvSpPr>
            <p:cNvPr id="33" name="Rounded Rectangle 34"/>
            <p:cNvSpPr/>
            <p:nvPr/>
          </p:nvSpPr>
          <p:spPr>
            <a:xfrm>
              <a:off x="5184068" y="3522319"/>
              <a:ext cx="792088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  <p:sp>
          <p:nvSpPr>
            <p:cNvPr id="36" name="Rounded Rectangle 37"/>
            <p:cNvSpPr/>
            <p:nvPr/>
          </p:nvSpPr>
          <p:spPr>
            <a:xfrm>
              <a:off x="5184068" y="4128413"/>
              <a:ext cx="792088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339752" y="465449"/>
              <a:ext cx="2088232" cy="116136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001">
              <a:schemeClr val="dk2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/>
                <a:t>M</a:t>
              </a:r>
              <a:r>
                <a:rPr lang="fr-FR" sz="1400" dirty="0" smtClean="0"/>
                <a:t>erchant </a:t>
              </a:r>
              <a:r>
                <a:rPr lang="fr-FR" sz="1400" b="1" dirty="0" smtClean="0"/>
                <a:t>S</a:t>
              </a:r>
              <a:r>
                <a:rPr lang="fr-FR" sz="1400" dirty="0" smtClean="0"/>
                <a:t>ervices</a:t>
              </a:r>
              <a:endParaRPr lang="en-GB" sz="14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571999" y="465449"/>
              <a:ext cx="2088232" cy="116136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001">
              <a:schemeClr val="dk2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F</a:t>
              </a:r>
              <a:r>
                <a:rPr lang="en-US" sz="1400" dirty="0"/>
                <a:t>inancial</a:t>
              </a:r>
              <a:r>
                <a:rPr lang="en-US" sz="1400" b="1" dirty="0"/>
                <a:t> S</a:t>
              </a:r>
              <a:r>
                <a:rPr lang="en-US" sz="1400" dirty="0"/>
                <a:t>ervices</a:t>
              </a:r>
              <a:endParaRPr lang="en-GB" sz="14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804248" y="465449"/>
              <a:ext cx="2088232" cy="116136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001">
              <a:schemeClr val="dk2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err="1" smtClean="0"/>
                <a:t>M</a:t>
              </a:r>
              <a:r>
                <a:rPr lang="fr-FR" sz="1400" dirty="0" err="1" smtClean="0"/>
                <a:t>obility</a:t>
              </a:r>
              <a:r>
                <a:rPr lang="fr-FR" sz="1400" dirty="0" smtClean="0"/>
                <a:t> &amp; </a:t>
              </a:r>
              <a:r>
                <a:rPr lang="fr-FR" sz="1400" dirty="0" err="1" smtClean="0"/>
                <a:t>e</a:t>
              </a:r>
              <a:r>
                <a:rPr lang="fr-FR" sz="1400" b="1" dirty="0" err="1" smtClean="0"/>
                <a:t>T</a:t>
              </a:r>
              <a:r>
                <a:rPr lang="fr-FR" sz="1400" dirty="0" err="1" smtClean="0"/>
                <a:t>ransactional</a:t>
              </a:r>
              <a:r>
                <a:rPr lang="fr-FR" sz="1400" dirty="0" smtClean="0"/>
                <a:t> </a:t>
              </a:r>
              <a:r>
                <a:rPr lang="fr-FR" sz="1400" b="1" dirty="0" smtClean="0"/>
                <a:t>S</a:t>
              </a:r>
              <a:r>
                <a:rPr lang="fr-FR" sz="1400" dirty="0" smtClean="0"/>
                <a:t>ervices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611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Questions:</a:t>
            </a:r>
          </a:p>
          <a:p>
            <a:pPr lvl="1"/>
            <a:r>
              <a:rPr lang="en-US" dirty="0" smtClean="0"/>
              <a:t>Do developers </a:t>
            </a:r>
            <a:r>
              <a:rPr lang="en-US" b="1" dirty="0" smtClean="0"/>
              <a:t>test</a:t>
            </a:r>
            <a:r>
              <a:rPr lang="en-US" dirty="0" smtClean="0"/>
              <a:t> </a:t>
            </a:r>
            <a:r>
              <a:rPr lang="en-US" dirty="0"/>
              <a:t>their </a:t>
            </a:r>
            <a:r>
              <a:rPr lang="en-US" dirty="0" smtClean="0"/>
              <a:t>code </a:t>
            </a:r>
            <a:r>
              <a:rPr lang="en-US" b="1" dirty="0" smtClean="0"/>
              <a:t>changes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Do </a:t>
            </a:r>
            <a:r>
              <a:rPr lang="en-US" b="1" dirty="0" smtClean="0"/>
              <a:t>quick</a:t>
            </a:r>
            <a:r>
              <a:rPr lang="en-US" dirty="0" smtClean="0"/>
              <a:t> tests lead </a:t>
            </a:r>
            <a:r>
              <a:rPr lang="en-US" dirty="0"/>
              <a:t>to </a:t>
            </a:r>
            <a:r>
              <a:rPr lang="en-US" b="1" dirty="0" smtClean="0"/>
              <a:t>more</a:t>
            </a:r>
            <a:r>
              <a:rPr lang="en-US" dirty="0" smtClean="0"/>
              <a:t> test </a:t>
            </a:r>
            <a:r>
              <a:rPr lang="en-US" b="1" dirty="0" smtClean="0"/>
              <a:t>executions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Do </a:t>
            </a:r>
            <a:r>
              <a:rPr lang="en-US" dirty="0" smtClean="0"/>
              <a:t>developers </a:t>
            </a:r>
            <a:r>
              <a:rPr lang="en-US" b="1" dirty="0" smtClean="0"/>
              <a:t>practice</a:t>
            </a:r>
            <a:r>
              <a:rPr lang="en-US" dirty="0" smtClean="0"/>
              <a:t> test </a:t>
            </a:r>
            <a:r>
              <a:rPr lang="en-US" b="1" dirty="0" smtClean="0"/>
              <a:t>selection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Does </a:t>
            </a:r>
            <a:r>
              <a:rPr lang="en-US" dirty="0" smtClean="0"/>
              <a:t>manual test selection depend </a:t>
            </a:r>
            <a:r>
              <a:rPr lang="en-US" dirty="0"/>
              <a:t>on </a:t>
            </a:r>
            <a:r>
              <a:rPr lang="en-US" b="1" dirty="0" smtClean="0"/>
              <a:t>size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code </a:t>
            </a:r>
            <a:r>
              <a:rPr lang="en-US" b="1" dirty="0" smtClean="0"/>
              <a:t>changes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How </a:t>
            </a:r>
            <a:r>
              <a:rPr lang="en-US" b="1" dirty="0" smtClean="0"/>
              <a:t>manual</a:t>
            </a:r>
            <a:r>
              <a:rPr lang="en-US" dirty="0" smtClean="0"/>
              <a:t> test selection compares </a:t>
            </a:r>
            <a:r>
              <a:rPr lang="en-US" dirty="0"/>
              <a:t>to </a:t>
            </a:r>
            <a:r>
              <a:rPr lang="en-US" b="1" dirty="0" smtClean="0"/>
              <a:t>automatic</a:t>
            </a:r>
            <a:r>
              <a:rPr lang="en-US" dirty="0" smtClean="0"/>
              <a:t> test selection</a:t>
            </a:r>
            <a:r>
              <a:rPr lang="en-US" dirty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 smtClean="0"/>
              <a:t>Install a plugin recording anonymously test executions in IDE</a:t>
            </a:r>
          </a:p>
          <a:p>
            <a:pPr lvl="1"/>
            <a:r>
              <a:rPr lang="en-US" noProof="1" smtClean="0"/>
              <a:t>32 participants</a:t>
            </a:r>
          </a:p>
          <a:p>
            <a:r>
              <a:rPr lang="en-US" noProof="1" smtClean="0"/>
              <a:t>Interviews with the developers </a:t>
            </a:r>
          </a:p>
          <a:p>
            <a:pPr lvl="1"/>
            <a:r>
              <a:rPr lang="en-US" noProof="1" smtClean="0"/>
              <a:t>11 participants on 32</a:t>
            </a:r>
            <a:endParaRPr lang="en-US" noProof="1"/>
          </a:p>
          <a:p>
            <a:pPr lvl="1"/>
            <a:r>
              <a:rPr lang="en-US" noProof="1"/>
              <a:t>20-30 minutes</a:t>
            </a:r>
          </a:p>
          <a:p>
            <a:pPr lvl="1"/>
            <a:r>
              <a:rPr lang="en-US" noProof="1"/>
              <a:t>Present themselves</a:t>
            </a:r>
          </a:p>
          <a:p>
            <a:pPr lvl="1"/>
            <a:r>
              <a:rPr lang="en-US" noProof="1"/>
              <a:t>Describe their testing behavior in their </a:t>
            </a:r>
            <a:r>
              <a:rPr lang="en-US" noProof="1" smtClean="0"/>
              <a:t>context</a:t>
            </a:r>
            <a:endParaRPr lang="en-US" noProof="1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Field Study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7465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25"/>
            <a:ext cx="9180512" cy="515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63344"/>
            <a:ext cx="2470927" cy="7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73477"/>
            <a:ext cx="2799838" cy="53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52" y="3774687"/>
            <a:ext cx="1180392" cy="88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git.eclipse.org/c/platform/eclipse.platform.git/plain/platform/org.eclipse.platform/eclipse25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38" y="849231"/>
            <a:ext cx="1286272" cy="12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25"/>
            <a:ext cx="9180512" cy="515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63344"/>
            <a:ext cx="2470927" cy="7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73477"/>
            <a:ext cx="2799838" cy="53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52" y="3774687"/>
            <a:ext cx="1180392" cy="88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361488" y="710859"/>
            <a:ext cx="2708570" cy="1946783"/>
            <a:chOff x="4743750" y="1571403"/>
            <a:chExt cx="2708570" cy="1946783"/>
          </a:xfrm>
          <a:solidFill>
            <a:schemeClr val="bg1"/>
          </a:solidFill>
        </p:grpSpPr>
        <p:sp>
          <p:nvSpPr>
            <p:cNvPr id="8" name="Rectangle 7"/>
            <p:cNvSpPr/>
            <p:nvPr/>
          </p:nvSpPr>
          <p:spPr>
            <a:xfrm>
              <a:off x="4743750" y="1571403"/>
              <a:ext cx="2708570" cy="1946783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://2.bp.blogspot.com/-tp6ROtlUsyU/UFrK5-IjhGI/AAAAAAAADUQ/0tUNSGcGWGw/s1600/cloudstack-log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5799" y="1684251"/>
              <a:ext cx="1797681" cy="321767"/>
            </a:xfrm>
            <a:prstGeom prst="rect">
              <a:avLst/>
            </a:prstGeom>
            <a:grpFill/>
            <a:extLst/>
          </p:spPr>
        </p:pic>
        <p:pic>
          <p:nvPicPr>
            <p:cNvPr id="10" name="Picture 6" descr="Afficher l'image d'origin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052" y="2257617"/>
              <a:ext cx="1086974" cy="903573"/>
            </a:xfrm>
            <a:prstGeom prst="rect">
              <a:avLst/>
            </a:prstGeom>
            <a:grpFill/>
            <a:extLst/>
          </p:spPr>
        </p:pic>
      </p:grpSp>
      <p:sp>
        <p:nvSpPr>
          <p:cNvPr id="14" name="Flèche droite 15"/>
          <p:cNvSpPr/>
          <p:nvPr/>
        </p:nvSpPr>
        <p:spPr>
          <a:xfrm rot="20232904">
            <a:off x="1899399" y="2803050"/>
            <a:ext cx="2833445" cy="281900"/>
          </a:xfrm>
          <a:prstGeom prst="rightArrow">
            <a:avLst>
              <a:gd name="adj1" fmla="val 36448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èche droite 15"/>
          <p:cNvSpPr/>
          <p:nvPr/>
        </p:nvSpPr>
        <p:spPr>
          <a:xfrm rot="19108251">
            <a:off x="4460374" y="3141163"/>
            <a:ext cx="1058684" cy="281900"/>
          </a:xfrm>
          <a:prstGeom prst="rightArrow">
            <a:avLst>
              <a:gd name="adj1" fmla="val 36448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èche droite 15"/>
          <p:cNvSpPr/>
          <p:nvPr/>
        </p:nvSpPr>
        <p:spPr>
          <a:xfrm rot="15993859">
            <a:off x="6789750" y="3145213"/>
            <a:ext cx="712170" cy="281900"/>
          </a:xfrm>
          <a:prstGeom prst="rightArrow">
            <a:avLst>
              <a:gd name="adj1" fmla="val 36448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www.moosetechnology.org/pictures/moose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02694"/>
            <a:ext cx="809019" cy="80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git.eclipse.org/c/platform/eclipse.platform.git/plain/platform/org.eclipse.platform/eclipse25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38" y="849231"/>
            <a:ext cx="1286272" cy="12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3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b="1" noProof="1" smtClean="0"/>
              <a:t>Gathered Data:</a:t>
            </a:r>
          </a:p>
          <a:p>
            <a:r>
              <a:rPr lang="en-US" noProof="1" smtClean="0"/>
              <a:t>Anonymized id</a:t>
            </a:r>
          </a:p>
          <a:p>
            <a:r>
              <a:rPr lang="en-US" noProof="1" smtClean="0"/>
              <a:t>Project name</a:t>
            </a:r>
          </a:p>
          <a:p>
            <a:r>
              <a:rPr lang="en-US" noProof="1" smtClean="0"/>
              <a:t>Repository URLs</a:t>
            </a:r>
          </a:p>
          <a:p>
            <a:r>
              <a:rPr lang="en-US" noProof="1" smtClean="0"/>
              <a:t>Repository version</a:t>
            </a:r>
          </a:p>
          <a:p>
            <a:r>
              <a:rPr lang="en-US" noProof="1" smtClean="0"/>
              <a:t>Test session start</a:t>
            </a:r>
          </a:p>
          <a:p>
            <a:r>
              <a:rPr lang="en-US" noProof="1" smtClean="0"/>
              <a:t>Test session end</a:t>
            </a:r>
          </a:p>
          <a:p>
            <a:endParaRPr lang="en-US" noProof="1" smtClean="0"/>
          </a:p>
          <a:p>
            <a:endParaRPr lang="en-US" noProof="1" smtClean="0"/>
          </a:p>
          <a:p>
            <a:r>
              <a:rPr lang="en-US" noProof="1" smtClean="0"/>
              <a:t>Tests executed</a:t>
            </a:r>
          </a:p>
          <a:p>
            <a:pPr lvl="1"/>
            <a:r>
              <a:rPr lang="en-US" noProof="1" smtClean="0"/>
              <a:t>Fully qualified method name</a:t>
            </a:r>
          </a:p>
          <a:p>
            <a:pPr lvl="1"/>
            <a:r>
              <a:rPr lang="en-US" noProof="1" smtClean="0"/>
              <a:t>Test duration</a:t>
            </a:r>
          </a:p>
          <a:p>
            <a:pPr lvl="1"/>
            <a:r>
              <a:rPr lang="en-US" noProof="1" smtClean="0"/>
              <a:t>Test status</a:t>
            </a:r>
          </a:p>
          <a:p>
            <a:pPr marL="540000" lvl="2" indent="0">
              <a:buNone/>
            </a:pPr>
            <a:r>
              <a:rPr lang="en-US" noProof="1" smtClean="0"/>
              <a:t>	(pass, fail, error)</a:t>
            </a:r>
            <a:endParaRPr lang="en-US" noProof="1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Test Recorder</a:t>
            </a:r>
          </a:p>
        </p:txBody>
      </p:sp>
    </p:spTree>
    <p:extLst>
      <p:ext uri="{BB962C8B-B14F-4D97-AF65-F5344CB8AC3E}">
        <p14:creationId xmlns:p14="http://schemas.microsoft.com/office/powerpoint/2010/main" val="13642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0000" lvl="1">
              <a:spcBef>
                <a:spcPct val="20000"/>
              </a:spcBef>
              <a:buFont typeface="Lucida Sans Unicode" pitchFamily="34" charset="0"/>
              <a:buChar char="▶"/>
            </a:pPr>
            <a:r>
              <a:rPr lang="en-US" noProof="1" smtClean="0"/>
              <a:t>Indivisible group of tests (class, package, project)</a:t>
            </a:r>
          </a:p>
          <a:p>
            <a:r>
              <a:rPr lang="en-US" noProof="1" smtClean="0"/>
              <a:t>Execution of JUnit tests or Maven tests</a:t>
            </a:r>
          </a:p>
          <a:p>
            <a:pPr lvl="1"/>
            <a:r>
              <a:rPr lang="en-US" noProof="1" smtClean="0"/>
              <a:t>Launched in one click</a:t>
            </a:r>
          </a:p>
          <a:p>
            <a:pPr lvl="1"/>
            <a:endParaRPr lang="en-US" noProof="1" smtClean="0"/>
          </a:p>
          <a:p>
            <a:pPr lvl="1"/>
            <a:r>
              <a:rPr lang="en-US" noProof="1" smtClean="0"/>
              <a:t>But, not representing the reality of the action</a:t>
            </a:r>
          </a:p>
          <a:p>
            <a:pPr lvl="2"/>
            <a:r>
              <a:rPr lang="en-US" noProof="1" smtClean="0"/>
              <a:t>Limitations due to the IDEs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Tests Session in our Case Study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2133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Goal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Link test sessions that test the same source code</a:t>
            </a:r>
          </a:p>
          <a:p>
            <a:pPr lvl="1"/>
            <a:r>
              <a:rPr lang="en-US" dirty="0" smtClean="0"/>
              <a:t>Keep the intent of the developer</a:t>
            </a:r>
          </a:p>
          <a:p>
            <a:endParaRPr lang="en-US" dirty="0" smtClean="0"/>
          </a:p>
          <a:p>
            <a:r>
              <a:rPr lang="en-US" dirty="0" smtClean="0"/>
              <a:t>IDE Test sessions are not enough</a:t>
            </a:r>
          </a:p>
          <a:p>
            <a:pPr lvl="1"/>
            <a:r>
              <a:rPr lang="en-US" dirty="0" smtClean="0"/>
              <a:t>Agglomerated test sessions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Tests Session in our Case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/>
          <p:nvPr/>
        </p:nvCxnSpPr>
        <p:spPr>
          <a:xfrm>
            <a:off x="748" y="2235614"/>
            <a:ext cx="8891732" cy="17184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Tests Session in our Case Study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796136" y="1956174"/>
            <a:ext cx="0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53976" y="1956174"/>
            <a:ext cx="0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704496" y="1956174"/>
            <a:ext cx="0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12012" y="1779662"/>
            <a:ext cx="9002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912260" y="1779662"/>
            <a:ext cx="9002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691680" y="1263283"/>
            <a:ext cx="1512168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75856" y="1263283"/>
            <a:ext cx="697562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36096" y="1263283"/>
            <a:ext cx="2592288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32418" y="2396618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Time</a:t>
            </a:r>
            <a:endParaRPr lang="en-US" dirty="0"/>
          </a:p>
        </p:txBody>
      </p:sp>
      <p:grpSp>
        <p:nvGrpSpPr>
          <p:cNvPr id="2054" name="Group 2053"/>
          <p:cNvGrpSpPr/>
          <p:nvPr/>
        </p:nvGrpSpPr>
        <p:grpSpPr>
          <a:xfrm>
            <a:off x="1979712" y="1352869"/>
            <a:ext cx="900248" cy="426793"/>
            <a:chOff x="1979712" y="1352869"/>
            <a:chExt cx="900248" cy="426793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979712" y="1779662"/>
              <a:ext cx="90024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051720" y="1352869"/>
              <a:ext cx="784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</a:t>
              </a:r>
              <a:r>
                <a:rPr lang="en-US" dirty="0" err="1" smtClean="0"/>
                <a:t>mn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070041" y="1352869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mn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970289" y="1352869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mn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501023" y="2529622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S5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6058863" y="2529622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S6</a:t>
            </a:r>
            <a:endParaRPr lang="en-US" sz="2400" dirty="0"/>
          </a:p>
        </p:txBody>
      </p:sp>
      <p:grpSp>
        <p:nvGrpSpPr>
          <p:cNvPr id="2058" name="Group 2057"/>
          <p:cNvGrpSpPr/>
          <p:nvPr/>
        </p:nvGrpSpPr>
        <p:grpSpPr>
          <a:xfrm>
            <a:off x="568475" y="2064186"/>
            <a:ext cx="595035" cy="927101"/>
            <a:chOff x="568475" y="2064186"/>
            <a:chExt cx="595035" cy="927101"/>
          </a:xfrm>
        </p:grpSpPr>
        <p:sp>
          <p:nvSpPr>
            <p:cNvPr id="6" name="Oval 5"/>
            <p:cNvSpPr/>
            <p:nvPr/>
          </p:nvSpPr>
          <p:spPr>
            <a:xfrm>
              <a:off x="683568" y="2064186"/>
              <a:ext cx="360040" cy="3600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8475" y="2529622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C1</a:t>
              </a:r>
              <a:endParaRPr lang="en-US" sz="2400" dirty="0"/>
            </a:p>
          </p:txBody>
        </p:sp>
      </p:grpSp>
      <p:grpSp>
        <p:nvGrpSpPr>
          <p:cNvPr id="2057" name="Group 2056"/>
          <p:cNvGrpSpPr/>
          <p:nvPr/>
        </p:nvGrpSpPr>
        <p:grpSpPr>
          <a:xfrm>
            <a:off x="6617147" y="2064186"/>
            <a:ext cx="595035" cy="927101"/>
            <a:chOff x="6617147" y="2064186"/>
            <a:chExt cx="595035" cy="927101"/>
          </a:xfrm>
        </p:grpSpPr>
        <p:sp>
          <p:nvSpPr>
            <p:cNvPr id="14" name="Oval 13"/>
            <p:cNvSpPr/>
            <p:nvPr/>
          </p:nvSpPr>
          <p:spPr>
            <a:xfrm>
              <a:off x="6732240" y="2064186"/>
              <a:ext cx="360040" cy="3600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17147" y="2529622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C2</a:t>
              </a:r>
              <a:endParaRPr lang="en-US" sz="24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409383" y="2529622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dirty="0"/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18988" y="3598853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A1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3271264" y="3598853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A2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6403464" y="3598853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A3</a:t>
            </a:r>
            <a:endParaRPr lang="en-US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5439485" y="302973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741220" y="302973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012278" y="302973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308726" y="302973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t4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361037" y="302973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t6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646702" y="302973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t7</a:t>
            </a:r>
            <a:endParaRPr lang="en-US" dirty="0"/>
          </a:p>
        </p:txBody>
      </p:sp>
      <p:grpSp>
        <p:nvGrpSpPr>
          <p:cNvPr id="2052" name="Group 2051"/>
          <p:cNvGrpSpPr/>
          <p:nvPr/>
        </p:nvGrpSpPr>
        <p:grpSpPr>
          <a:xfrm>
            <a:off x="1682286" y="1956174"/>
            <a:ext cx="725249" cy="1442894"/>
            <a:chOff x="1682286" y="1956174"/>
            <a:chExt cx="725249" cy="1442894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005118" y="1956174"/>
              <a:ext cx="0" cy="5760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720424" y="2529622"/>
              <a:ext cx="590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2049" name="TextBox 2048"/>
            <p:cNvSpPr txBox="1"/>
            <p:nvPr/>
          </p:nvSpPr>
          <p:spPr>
            <a:xfrm>
              <a:off x="1682286" y="3029736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84021" y="3029736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t2</a:t>
              </a:r>
              <a:endParaRPr lang="en-US" dirty="0"/>
            </a:p>
          </p:txBody>
        </p:sp>
        <p:sp>
          <p:nvSpPr>
            <p:cNvPr id="2048" name="Arc 2047"/>
            <p:cNvSpPr/>
            <p:nvPr/>
          </p:nvSpPr>
          <p:spPr>
            <a:xfrm>
              <a:off x="1835516" y="2977325"/>
              <a:ext cx="432227" cy="288032"/>
            </a:xfrm>
            <a:prstGeom prst="arc">
              <a:avLst>
                <a:gd name="adj1" fmla="val 11865685"/>
                <a:gd name="adj2" fmla="val 2053310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3" name="Group 2052"/>
          <p:cNvGrpSpPr/>
          <p:nvPr/>
        </p:nvGrpSpPr>
        <p:grpSpPr>
          <a:xfrm>
            <a:off x="2525600" y="1956174"/>
            <a:ext cx="719962" cy="1442894"/>
            <a:chOff x="2525600" y="1956174"/>
            <a:chExt cx="719962" cy="144289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879960" y="1956174"/>
              <a:ext cx="0" cy="5760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584847" y="2529622"/>
              <a:ext cx="590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</a:t>
              </a:r>
              <a:r>
                <a:rPr lang="en-US" sz="2400" dirty="0"/>
                <a:t>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525600" y="3029736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t3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22048" y="3029736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t4</a:t>
              </a:r>
              <a:endParaRPr lang="en-US" dirty="0"/>
            </a:p>
          </p:txBody>
        </p:sp>
        <p:sp>
          <p:nvSpPr>
            <p:cNvPr id="40" name="Arc 39"/>
            <p:cNvSpPr/>
            <p:nvPr/>
          </p:nvSpPr>
          <p:spPr>
            <a:xfrm>
              <a:off x="2663846" y="2977325"/>
              <a:ext cx="432227" cy="288032"/>
            </a:xfrm>
            <a:prstGeom prst="arc">
              <a:avLst>
                <a:gd name="adj1" fmla="val 11865685"/>
                <a:gd name="adj2" fmla="val 2053310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5" name="Group 2054"/>
          <p:cNvGrpSpPr/>
          <p:nvPr/>
        </p:nvGrpSpPr>
        <p:grpSpPr>
          <a:xfrm>
            <a:off x="3256877" y="1956174"/>
            <a:ext cx="739059" cy="1442894"/>
            <a:chOff x="3234359" y="1956174"/>
            <a:chExt cx="739059" cy="144289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600040" y="1956174"/>
              <a:ext cx="0" cy="5760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304927" y="2529622"/>
              <a:ext cx="590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S3</a:t>
              </a:r>
              <a:endParaRPr lang="en-US" sz="2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234359" y="3029736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t1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49904" y="3029736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t5</a:t>
              </a:r>
              <a:endParaRPr lang="en-US" dirty="0"/>
            </a:p>
          </p:txBody>
        </p:sp>
        <p:sp>
          <p:nvSpPr>
            <p:cNvPr id="41" name="Arc 40"/>
            <p:cNvSpPr/>
            <p:nvPr/>
          </p:nvSpPr>
          <p:spPr>
            <a:xfrm>
              <a:off x="3383926" y="2977325"/>
              <a:ext cx="432227" cy="288032"/>
            </a:xfrm>
            <a:prstGeom prst="arc">
              <a:avLst>
                <a:gd name="adj1" fmla="val 11865685"/>
                <a:gd name="adj2" fmla="val 2053310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Arc 43"/>
          <p:cNvSpPr/>
          <p:nvPr/>
        </p:nvSpPr>
        <p:spPr>
          <a:xfrm>
            <a:off x="5580022" y="2977325"/>
            <a:ext cx="432227" cy="288032"/>
          </a:xfrm>
          <a:prstGeom prst="arc">
            <a:avLst>
              <a:gd name="adj1" fmla="val 11865685"/>
              <a:gd name="adj2" fmla="val 205331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>
            <a:off x="6137862" y="2977325"/>
            <a:ext cx="432227" cy="288032"/>
          </a:xfrm>
          <a:prstGeom prst="arc">
            <a:avLst>
              <a:gd name="adj1" fmla="val 11865685"/>
              <a:gd name="adj2" fmla="val 205331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>
            <a:off x="7488382" y="2977325"/>
            <a:ext cx="432227" cy="288032"/>
          </a:xfrm>
          <a:prstGeom prst="arc">
            <a:avLst>
              <a:gd name="adj1" fmla="val 11865685"/>
              <a:gd name="adj2" fmla="val 205331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2869783" y="1352869"/>
            <a:ext cx="900248" cy="426793"/>
            <a:chOff x="1979712" y="1352869"/>
            <a:chExt cx="900248" cy="426793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1979712" y="1779662"/>
              <a:ext cx="90024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2051720" y="1352869"/>
              <a:ext cx="784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</a:t>
              </a:r>
              <a:r>
                <a:rPr lang="en-US" dirty="0" err="1" smtClean="0"/>
                <a:t>mn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1021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7" grpId="0"/>
      <p:bldP spid="28" grpId="0"/>
      <p:bldP spid="33" grpId="0"/>
      <p:bldP spid="34" grpId="0"/>
      <p:bldP spid="37" grpId="0"/>
      <p:bldP spid="47" grpId="0"/>
      <p:bldP spid="48" grpId="0"/>
      <p:bldP spid="49" grpId="0"/>
      <p:bldP spid="56" grpId="0"/>
      <p:bldP spid="57" grpId="0"/>
      <p:bldP spid="58" grpId="0"/>
      <p:bldP spid="59" grpId="0"/>
      <p:bldP spid="60" grpId="0"/>
      <p:bldP spid="61" grpId="0"/>
      <p:bldP spid="44" grpId="0" animBg="1"/>
      <p:bldP spid="45" grpId="0" animBg="1"/>
      <p:bldP spid="4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Summary of the Case Study</a:t>
            </a:r>
            <a:endParaRPr lang="en-US" noProof="1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397501"/>
              </p:ext>
            </p:extLst>
          </p:nvPr>
        </p:nvGraphicFramePr>
        <p:xfrm>
          <a:off x="179512" y="699542"/>
          <a:ext cx="8784976" cy="3834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440160"/>
                <a:gridCol w="2232248"/>
                <a:gridCol w="2160240"/>
              </a:tblGrid>
              <a:tr h="90704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Beller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et al.</a:t>
                      </a:r>
                    </a:p>
                    <a:p>
                      <a:pPr algn="ctr"/>
                      <a:r>
                        <a:rPr lang="en-US" sz="2000" dirty="0" smtClean="0"/>
                        <a:t>(2015)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Gligoric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et al.</a:t>
                      </a:r>
                    </a:p>
                    <a:p>
                      <a:pPr algn="ctr"/>
                      <a:r>
                        <a:rPr lang="en-US" sz="2000" dirty="0" smtClean="0"/>
                        <a:t>(2014)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Worldline</a:t>
                      </a:r>
                    </a:p>
                  </a:txBody>
                  <a:tcPr anchor="ctr"/>
                </a:tc>
              </a:tr>
              <a:tr h="3628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 Developers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dirty="0" smtClean="0"/>
                        <a:t>48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dirty="0" smtClean="0"/>
                        <a:t>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dirty="0" smtClean="0"/>
                        <a:t>32</a:t>
                      </a:r>
                      <a:endParaRPr lang="en-US" sz="2000" dirty="0"/>
                    </a:p>
                  </a:txBody>
                  <a:tcPr/>
                </a:tc>
              </a:tr>
              <a:tr h="3628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 Projects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dirty="0" smtClean="0"/>
                        <a:t>73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dirty="0" smtClean="0"/>
                        <a:t>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dirty="0" smtClean="0"/>
                        <a:t>64</a:t>
                      </a:r>
                      <a:endParaRPr lang="en-US" sz="2000" dirty="0"/>
                    </a:p>
                  </a:txBody>
                  <a:tcPr/>
                </a:tc>
              </a:tr>
              <a:tr h="3628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 Test sessions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dirty="0" smtClean="0"/>
                        <a:t>3 424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dirty="0" smtClean="0"/>
                        <a:t>5 757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14 686</a:t>
                      </a:r>
                      <a:endParaRPr lang="en-US" sz="2000" dirty="0"/>
                    </a:p>
                  </a:txBody>
                  <a:tcPr/>
                </a:tc>
              </a:tr>
              <a:tr h="3628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 Test executions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10 840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264 562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153 763</a:t>
                      </a:r>
                    </a:p>
                  </a:txBody>
                  <a:tcPr/>
                </a:tc>
              </a:tr>
              <a:tr h="3628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Tests / Session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11</a:t>
                      </a:r>
                    </a:p>
                  </a:txBody>
                  <a:tcPr/>
                </a:tc>
              </a:tr>
              <a:tr h="3628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Sessions / Developer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459</a:t>
                      </a:r>
                    </a:p>
                  </a:txBody>
                  <a:tcPr/>
                </a:tc>
              </a:tr>
              <a:tr h="45105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Study Duration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 months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 months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10 months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9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 smtClean="0"/>
              <a:t>No correlation between:</a:t>
            </a:r>
          </a:p>
          <a:p>
            <a:pPr lvl="1"/>
            <a:r>
              <a:rPr lang="en-US" noProof="1" smtClean="0"/>
              <a:t>Number of test runs vs Amount of code changes</a:t>
            </a:r>
          </a:p>
          <a:p>
            <a:endParaRPr lang="en-US" noProof="1" smtClean="0"/>
          </a:p>
          <a:p>
            <a:r>
              <a:rPr lang="en-US" noProof="1" smtClean="0">
                <a:solidFill>
                  <a:srgbClr val="0066A1"/>
                </a:solidFill>
              </a:rPr>
              <a:t>More code changes do not lead to more tests</a:t>
            </a:r>
          </a:p>
          <a:p>
            <a:pPr lvl="1"/>
            <a:r>
              <a:rPr lang="en-US" noProof="1" smtClean="0"/>
              <a:t>Same conclusion than Beller </a:t>
            </a:r>
            <a:r>
              <a:rPr lang="en-US" i="1" noProof="1" smtClean="0"/>
              <a:t>et al.</a:t>
            </a:r>
          </a:p>
          <a:p>
            <a:pPr lvl="1"/>
            <a:r>
              <a:rPr lang="en-US" noProof="1" smtClean="0"/>
              <a:t>Frameworks are difficult to set up </a:t>
            </a:r>
          </a:p>
          <a:p>
            <a:pPr lvl="1"/>
            <a:r>
              <a:rPr lang="en-US" noProof="1" smtClean="0"/>
              <a:t>Lack of time</a:t>
            </a:r>
            <a:endParaRPr lang="en-US" noProof="1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Do Developers Test their Code Changes?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34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How to Predict the Health of a Project?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9720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16488" y="1090800"/>
            <a:ext cx="8892016" cy="3474900"/>
          </a:xfrm>
        </p:spPr>
        <p:txBody>
          <a:bodyPr/>
          <a:lstStyle/>
          <a:p>
            <a:r>
              <a:rPr lang="en-US" noProof="1"/>
              <a:t>No </a:t>
            </a:r>
            <a:r>
              <a:rPr lang="en-US" noProof="1" smtClean="0"/>
              <a:t>correlation between:</a:t>
            </a:r>
          </a:p>
          <a:p>
            <a:pPr lvl="1"/>
            <a:r>
              <a:rPr lang="en-US" noProof="1" smtClean="0"/>
              <a:t>Test execution length </a:t>
            </a:r>
            <a:r>
              <a:rPr lang="en-US" i="1" noProof="1" smtClean="0"/>
              <a:t>vs </a:t>
            </a:r>
            <a:r>
              <a:rPr lang="en-US" noProof="1" smtClean="0"/>
              <a:t># of times test is executed</a:t>
            </a:r>
          </a:p>
          <a:p>
            <a:endParaRPr lang="en-US" noProof="1" smtClean="0">
              <a:solidFill>
                <a:srgbClr val="0066A1"/>
              </a:solidFill>
            </a:endParaRPr>
          </a:p>
          <a:p>
            <a:endParaRPr lang="en-US" noProof="1">
              <a:solidFill>
                <a:srgbClr val="0066A1"/>
              </a:solidFill>
            </a:endParaRPr>
          </a:p>
          <a:p>
            <a:r>
              <a:rPr lang="en-US" noProof="1" smtClean="0">
                <a:solidFill>
                  <a:srgbClr val="0066A1"/>
                </a:solidFill>
              </a:rPr>
              <a:t>Tests </a:t>
            </a:r>
            <a:r>
              <a:rPr lang="en-US" noProof="1">
                <a:solidFill>
                  <a:srgbClr val="0066A1"/>
                </a:solidFill>
              </a:rPr>
              <a:t>launched are not selected according to their duration</a:t>
            </a:r>
          </a:p>
          <a:p>
            <a:pPr lvl="1"/>
            <a:r>
              <a:rPr lang="en-US" noProof="1"/>
              <a:t>Same conclusion than Beller </a:t>
            </a:r>
            <a:r>
              <a:rPr lang="en-US" i="1" noProof="1"/>
              <a:t>et al.</a:t>
            </a:r>
          </a:p>
          <a:p>
            <a:pPr lvl="1"/>
            <a:endParaRPr lang="en-US" noProof="1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Do Quick Tests Lead to More Test Executions?</a:t>
            </a:r>
            <a:br>
              <a:rPr lang="en-US" noProof="1" smtClean="0"/>
            </a:b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489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16488" y="2931790"/>
            <a:ext cx="8748000" cy="1440160"/>
          </a:xfrm>
        </p:spPr>
        <p:txBody>
          <a:bodyPr/>
          <a:lstStyle/>
          <a:p>
            <a:r>
              <a:rPr lang="en-US" noProof="1" smtClean="0">
                <a:solidFill>
                  <a:srgbClr val="0066A1"/>
                </a:solidFill>
              </a:rPr>
              <a:t>Test Selection occurs </a:t>
            </a:r>
            <a:r>
              <a:rPr lang="en-US" noProof="1" smtClean="0"/>
              <a:t>in 60% for Gligoric, 96% for Beller and </a:t>
            </a:r>
            <a:r>
              <a:rPr lang="en-US" noProof="1" smtClean="0">
                <a:solidFill>
                  <a:srgbClr val="0066A1"/>
                </a:solidFill>
              </a:rPr>
              <a:t>81% for Worldline</a:t>
            </a:r>
            <a:endParaRPr lang="en-US" noProof="1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Do Developers Practice Test Selection?</a:t>
            </a:r>
            <a:endParaRPr lang="en-US" noProof="1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645299"/>
              </p:ext>
            </p:extLst>
          </p:nvPr>
        </p:nvGraphicFramePr>
        <p:xfrm>
          <a:off x="179512" y="1311022"/>
          <a:ext cx="878497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440160"/>
                <a:gridCol w="1494853"/>
                <a:gridCol w="1592833"/>
                <a:gridCol w="1592833"/>
              </a:tblGrid>
              <a:tr h="356888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Median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Max</a:t>
                      </a:r>
                    </a:p>
                  </a:txBody>
                  <a:tcPr/>
                </a:tc>
              </a:tr>
              <a:tr h="355463">
                <a:tc rowSpan="2">
                  <a:txBody>
                    <a:bodyPr/>
                    <a:lstStyle/>
                    <a:p>
                      <a:r>
                        <a:rPr lang="en-US" sz="2000" baseline="0" dirty="0" smtClean="0"/>
                        <a:t>% of executed tests in the project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Worldline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dirty="0" smtClean="0"/>
                        <a:t>100</a:t>
                      </a:r>
                      <a:r>
                        <a:rPr lang="en-US" sz="2000" dirty="0" smtClean="0"/>
                        <a:t>%</a:t>
                      </a:r>
                      <a:endParaRPr lang="en-US" sz="2000" dirty="0"/>
                    </a:p>
                  </a:txBody>
                  <a:tcPr/>
                </a:tc>
              </a:tr>
              <a:tr h="35546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 smtClean="0"/>
                        <a:t>Beller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100%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8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16488" y="1090800"/>
            <a:ext cx="8820008" cy="3474900"/>
          </a:xfrm>
        </p:spPr>
        <p:txBody>
          <a:bodyPr/>
          <a:lstStyle/>
          <a:p>
            <a:pPr marL="0" indent="0">
              <a:buNone/>
            </a:pPr>
            <a:r>
              <a:rPr lang="en-US" b="1" noProof="1" smtClean="0"/>
              <a:t>Heuristics to Select Tests from Interviews </a:t>
            </a:r>
          </a:p>
          <a:p>
            <a:r>
              <a:rPr lang="en-US" noProof="1" smtClean="0"/>
              <a:t>Run </a:t>
            </a:r>
            <a:r>
              <a:rPr lang="en-US" b="1" noProof="1" smtClean="0"/>
              <a:t>all</a:t>
            </a:r>
            <a:r>
              <a:rPr lang="en-US" noProof="1" smtClean="0"/>
              <a:t> the tests of the subproject where the modifications have been made</a:t>
            </a:r>
          </a:p>
          <a:p>
            <a:r>
              <a:rPr lang="en-US" noProof="1" smtClean="0"/>
              <a:t>Run tests based on </a:t>
            </a:r>
            <a:r>
              <a:rPr lang="en-US" b="1" noProof="1" smtClean="0"/>
              <a:t>naming conventions</a:t>
            </a:r>
          </a:p>
          <a:p>
            <a:r>
              <a:rPr lang="en-US" noProof="1" smtClean="0"/>
              <a:t>Use the </a:t>
            </a:r>
            <a:r>
              <a:rPr lang="en-US" b="1" noProof="1" smtClean="0"/>
              <a:t>call graph </a:t>
            </a:r>
            <a:r>
              <a:rPr lang="en-US" noProof="1" smtClean="0"/>
              <a:t>available in the IDE to retrieve the tests to relaunch</a:t>
            </a:r>
          </a:p>
          <a:p>
            <a:r>
              <a:rPr lang="en-US" noProof="1" smtClean="0"/>
              <a:t>Select tests according to their </a:t>
            </a:r>
            <a:r>
              <a:rPr lang="en-US" b="1" noProof="1" smtClean="0"/>
              <a:t>feelings</a:t>
            </a:r>
            <a:r>
              <a:rPr lang="en-US" noProof="1" smtClean="0"/>
              <a:t> and </a:t>
            </a:r>
            <a:r>
              <a:rPr lang="en-US" b="1" noProof="1" smtClean="0"/>
              <a:t>experience</a:t>
            </a:r>
            <a:endParaRPr lang="en-US" b="1" noProof="1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Do Developers Practice Test Selection?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9804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 smtClean="0"/>
              <a:t>No correlation between:</a:t>
            </a:r>
          </a:p>
          <a:p>
            <a:pPr lvl="1"/>
            <a:r>
              <a:rPr lang="en-US" sz="2400" noProof="1" smtClean="0"/>
              <a:t>Number of tests selected in each test session</a:t>
            </a:r>
          </a:p>
          <a:p>
            <a:pPr lvl="1"/>
            <a:r>
              <a:rPr lang="en-US" sz="2400" noProof="1" smtClean="0"/>
              <a:t>Size of code changes </a:t>
            </a:r>
          </a:p>
          <a:p>
            <a:endParaRPr lang="en-US" noProof="1" smtClean="0">
              <a:solidFill>
                <a:srgbClr val="0066A1"/>
              </a:solidFill>
            </a:endParaRPr>
          </a:p>
          <a:p>
            <a:r>
              <a:rPr lang="en-US" noProof="1" smtClean="0">
                <a:solidFill>
                  <a:srgbClr val="0066A1"/>
                </a:solidFill>
              </a:rPr>
              <a:t>Number of test selected is not influenced by the number of changes</a:t>
            </a:r>
          </a:p>
          <a:p>
            <a:pPr lvl="1"/>
            <a:r>
              <a:rPr lang="en-US" noProof="1" smtClean="0"/>
              <a:t>More tests are run if several subprojects are impacted</a:t>
            </a:r>
          </a:p>
          <a:p>
            <a:endParaRPr lang="en-US" noProof="1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Does Manual Test Selection Depend on Size</a:t>
            </a:r>
            <a:br>
              <a:rPr lang="en-US" noProof="1" smtClean="0"/>
            </a:br>
            <a:r>
              <a:rPr lang="en-US" noProof="1" smtClean="0"/>
              <a:t>of Code Changes?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107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 smtClean="0"/>
              <a:t>Precision: </a:t>
            </a:r>
            <a:r>
              <a:rPr lang="en-US" noProof="1"/>
              <a:t>37% </a:t>
            </a:r>
            <a:r>
              <a:rPr lang="en-US" noProof="1" smtClean="0"/>
              <a:t>(Manually </a:t>
            </a:r>
            <a:r>
              <a:rPr lang="en-US" noProof="1"/>
              <a:t>selected tests </a:t>
            </a:r>
            <a:r>
              <a:rPr lang="en-US" noProof="1" smtClean="0"/>
              <a:t>are correct)</a:t>
            </a:r>
            <a:endParaRPr lang="en-US" noProof="1"/>
          </a:p>
          <a:p>
            <a:r>
              <a:rPr lang="en-US" noProof="1" smtClean="0"/>
              <a:t>Recall: 29% (Required tests are manually selected) </a:t>
            </a:r>
          </a:p>
          <a:p>
            <a:pPr lvl="1">
              <a:buFont typeface="Verdana" panose="020B0604030504040204" pitchFamily="34" charset="0"/>
              <a:buChar char="–"/>
            </a:pPr>
            <a:r>
              <a:rPr lang="en-US" noProof="1" smtClean="0">
                <a:solidFill>
                  <a:srgbClr val="0066A1"/>
                </a:solidFill>
              </a:rPr>
              <a:t>Manual test selection is not accurate </a:t>
            </a:r>
            <a:r>
              <a:rPr lang="en-US" noProof="1"/>
              <a:t/>
            </a:r>
            <a:br>
              <a:rPr lang="en-US" noProof="1"/>
            </a:br>
            <a:r>
              <a:rPr lang="en-US" noProof="1" smtClean="0"/>
              <a:t>(</a:t>
            </a:r>
            <a:r>
              <a:rPr lang="en-US" dirty="0" smtClean="0"/>
              <a:t>minimalist </a:t>
            </a:r>
            <a:r>
              <a:rPr lang="en-US" dirty="0"/>
              <a:t>rather than </a:t>
            </a:r>
            <a:r>
              <a:rPr lang="en-US" dirty="0" smtClean="0"/>
              <a:t>safe</a:t>
            </a:r>
            <a:r>
              <a:rPr lang="en-US" noProof="1" smtClean="0"/>
              <a:t>)</a:t>
            </a:r>
          </a:p>
          <a:p>
            <a:r>
              <a:rPr lang="en-US" noProof="1"/>
              <a:t>Developers said that they do not carefully select tests</a:t>
            </a:r>
          </a:p>
          <a:p>
            <a:pPr marL="612900" lvl="3" indent="-342900">
              <a:buFont typeface="Verdana" panose="020B0604030504040204" pitchFamily="34" charset="0"/>
              <a:buChar char="–"/>
            </a:pPr>
            <a:r>
              <a:rPr lang="en-US" noProof="1"/>
              <a:t>Select More: to test all the </a:t>
            </a:r>
            <a:r>
              <a:rPr lang="en-US" noProof="1" smtClean="0"/>
              <a:t>application</a:t>
            </a:r>
          </a:p>
          <a:p>
            <a:pPr marL="612900" lvl="3" indent="-342900">
              <a:buFont typeface="Verdana" panose="020B0604030504040204" pitchFamily="34" charset="0"/>
              <a:buChar char="–"/>
            </a:pPr>
            <a:r>
              <a:rPr lang="en-US" noProof="1" smtClean="0"/>
              <a:t>Select </a:t>
            </a:r>
            <a:r>
              <a:rPr lang="en-US" noProof="1"/>
              <a:t>Less: to test only one algorithm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66A1"/>
                </a:solidFill>
              </a:rPr>
              <a:t>[Blondeau </a:t>
            </a:r>
            <a:r>
              <a:rPr lang="en-US" i="1" dirty="0">
                <a:solidFill>
                  <a:srgbClr val="0066A1"/>
                </a:solidFill>
              </a:rPr>
              <a:t>et al</a:t>
            </a:r>
            <a:r>
              <a:rPr lang="en-US" i="1" dirty="0" smtClean="0">
                <a:solidFill>
                  <a:srgbClr val="0066A1"/>
                </a:solidFill>
              </a:rPr>
              <a:t>., </a:t>
            </a:r>
            <a:r>
              <a:rPr lang="en-US" dirty="0">
                <a:solidFill>
                  <a:srgbClr val="0066A1"/>
                </a:solidFill>
              </a:rPr>
              <a:t>ICSME’ </a:t>
            </a:r>
            <a:r>
              <a:rPr lang="en-US" dirty="0" smtClean="0">
                <a:solidFill>
                  <a:srgbClr val="0066A1"/>
                </a:solidFill>
              </a:rPr>
              <a:t>17] </a:t>
            </a:r>
            <a:r>
              <a:rPr lang="en-US" sz="2000" dirty="0"/>
              <a:t>Rank </a:t>
            </a:r>
            <a:r>
              <a:rPr lang="en-US" sz="2000" dirty="0" smtClean="0"/>
              <a:t>A</a:t>
            </a:r>
            <a:r>
              <a:rPr lang="en-US" dirty="0"/>
              <a:t/>
            </a:r>
            <a:br>
              <a:rPr lang="en-US" dirty="0"/>
            </a:br>
            <a:endParaRPr lang="en-US" noProof="1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Automatic vs Manual Selection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8168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Test Selection Tool</a:t>
            </a:r>
            <a:br>
              <a:rPr lang="en-US" noProof="1" smtClean="0"/>
            </a:b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1691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257817" y="349673"/>
            <a:ext cx="0" cy="4076239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User Workflow</a:t>
            </a:r>
            <a:endParaRPr lang="en-US" noProof="1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72006" y="634553"/>
            <a:ext cx="8748713" cy="4633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  <a:defRPr sz="23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23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3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51500" y="1131590"/>
            <a:ext cx="2708570" cy="3126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Selector</a:t>
            </a:r>
            <a:endParaRPr lang="en-US" dirty="0"/>
          </a:p>
        </p:txBody>
      </p:sp>
      <p:sp>
        <p:nvSpPr>
          <p:cNvPr id="14" name="Flèche droite 13"/>
          <p:cNvSpPr/>
          <p:nvPr/>
        </p:nvSpPr>
        <p:spPr>
          <a:xfrm rot="10800000">
            <a:off x="3635896" y="3915248"/>
            <a:ext cx="2242659" cy="255318"/>
          </a:xfrm>
          <a:prstGeom prst="rightArrow">
            <a:avLst>
              <a:gd name="adj1" fmla="val 36448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èche droite 14"/>
          <p:cNvSpPr/>
          <p:nvPr/>
        </p:nvSpPr>
        <p:spPr>
          <a:xfrm>
            <a:off x="2253823" y="1707654"/>
            <a:ext cx="3614322" cy="255318"/>
          </a:xfrm>
          <a:prstGeom prst="rightArrow">
            <a:avLst>
              <a:gd name="adj1" fmla="val 36448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newdesignfile.com/postpic/2015/10/computer-user-icons-developer_1335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11" y="1517649"/>
            <a:ext cx="461309" cy="46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 t="2995" r="3217" b="4624"/>
          <a:stretch/>
        </p:blipFill>
        <p:spPr>
          <a:xfrm>
            <a:off x="588169" y="3506673"/>
            <a:ext cx="788194" cy="981076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699792" y="1380510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Models + Changes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4152065" y="3596960"/>
            <a:ext cx="772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Tests</a:t>
            </a:r>
            <a:endParaRPr lang="en-US" dirty="0"/>
          </a:p>
        </p:txBody>
      </p:sp>
      <p:pic>
        <p:nvPicPr>
          <p:cNvPr id="1028" name="Picture 4" descr="https://pbs.twimg.com/profile_images/803204448675856388/6eqoPNu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20" y="860059"/>
            <a:ext cx="1040902" cy="104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7" t="6290" r="8300" b="7153"/>
          <a:stretch/>
        </p:blipFill>
        <p:spPr>
          <a:xfrm>
            <a:off x="2986695" y="3506673"/>
            <a:ext cx="581364" cy="919239"/>
          </a:xfrm>
          <a:prstGeom prst="rect">
            <a:avLst/>
          </a:prstGeom>
        </p:spPr>
      </p:pic>
      <p:sp>
        <p:nvSpPr>
          <p:cNvPr id="30" name="Flèche droite 29"/>
          <p:cNvSpPr/>
          <p:nvPr/>
        </p:nvSpPr>
        <p:spPr>
          <a:xfrm rot="10800000">
            <a:off x="1525379" y="3677697"/>
            <a:ext cx="1320033" cy="255318"/>
          </a:xfrm>
          <a:prstGeom prst="rightArrow">
            <a:avLst>
              <a:gd name="adj1" fmla="val 36448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:\Utilisateurs\a577142\AppData\Local\Microsoft\Windows\Temporary Internet Files\Content.IE5\1YGG0KXQ\qubodup-Cog-cogwheel-gear-Zahnrad-6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187" y="3879496"/>
            <a:ext cx="546415" cy="54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git.eclipse.org/c/platform/eclipse.platform.git/plain/platform/org.eclipse.platform/eclipse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59" y="1820905"/>
            <a:ext cx="854224" cy="8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098783" y="483518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Client </a:t>
            </a:r>
            <a:endParaRPr lang="en-US" sz="2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5412722" y="493068"/>
            <a:ext cx="120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Server</a:t>
            </a:r>
            <a:endParaRPr lang="en-US" sz="2400" dirty="0"/>
          </a:p>
        </p:txBody>
      </p:sp>
      <p:pic>
        <p:nvPicPr>
          <p:cNvPr id="34" name="Picture 8" descr="Afficher l'image d'origi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35" y="3413061"/>
            <a:ext cx="882119" cy="26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404175" y="2010021"/>
            <a:ext cx="745246" cy="839097"/>
            <a:chOff x="2458602" y="2028726"/>
            <a:chExt cx="1123350" cy="126481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58602" y="2028726"/>
              <a:ext cx="1021846" cy="1007385"/>
            </a:xfrm>
            <a:prstGeom prst="rect">
              <a:avLst/>
            </a:prstGeom>
          </p:spPr>
        </p:pic>
        <p:pic>
          <p:nvPicPr>
            <p:cNvPr id="25" name="Picture 2" descr="http://www.moosetechnology.org/pictures/moose-ico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109" y="2864702"/>
              <a:ext cx="428843" cy="428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776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22" grpId="0"/>
      <p:bldP spid="24" grpId="0"/>
      <p:bldP spid="30" grpId="0" animBg="1"/>
      <p:bldP spid="10" grpId="0"/>
      <p:bldP spid="3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Connecteur droit 8"/>
          <p:cNvCxnSpPr/>
          <p:nvPr/>
        </p:nvCxnSpPr>
        <p:spPr>
          <a:xfrm>
            <a:off x="7452320" y="1059582"/>
            <a:ext cx="0" cy="3404218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8"/>
          <p:cNvCxnSpPr/>
          <p:nvPr/>
        </p:nvCxnSpPr>
        <p:spPr>
          <a:xfrm>
            <a:off x="2702372" y="1059582"/>
            <a:ext cx="0" cy="3404218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720080"/>
          </a:xfrm>
        </p:spPr>
        <p:txBody>
          <a:bodyPr/>
          <a:lstStyle/>
          <a:p>
            <a:r>
              <a:rPr lang="en-US" dirty="0" smtClean="0"/>
              <a:t>First Approach Workflow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5247842" y="2341484"/>
                <a:ext cx="4042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842" y="2341484"/>
                <a:ext cx="404278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 t="2995" r="3217" b="4624"/>
          <a:stretch/>
        </p:blipFill>
        <p:spPr>
          <a:xfrm>
            <a:off x="8028384" y="2223308"/>
            <a:ext cx="788194" cy="981076"/>
          </a:xfrm>
          <a:prstGeom prst="rect">
            <a:avLst/>
          </a:prstGeom>
        </p:spPr>
      </p:pic>
      <p:pic>
        <p:nvPicPr>
          <p:cNvPr id="2052" name="Picture 4" descr="Résultat de recherche d'images pour &quot;source code icon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15" y="1203598"/>
            <a:ext cx="711250" cy="7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ésultat de recherche d'images pour &quot;source code icon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15" y="3503796"/>
            <a:ext cx="711250" cy="7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549379" y="3246284"/>
            <a:ext cx="472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*</a:t>
            </a:r>
            <a:endParaRPr lang="en-US" sz="4000" dirty="0"/>
          </a:p>
        </p:txBody>
      </p:sp>
      <p:sp>
        <p:nvSpPr>
          <p:cNvPr id="2049" name="Flèche droite 2048"/>
          <p:cNvSpPr/>
          <p:nvPr/>
        </p:nvSpPr>
        <p:spPr>
          <a:xfrm>
            <a:off x="2195736" y="1491630"/>
            <a:ext cx="864096" cy="352202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èche droite 37"/>
          <p:cNvSpPr/>
          <p:nvPr/>
        </p:nvSpPr>
        <p:spPr>
          <a:xfrm>
            <a:off x="2188270" y="3591142"/>
            <a:ext cx="864096" cy="352202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Flèche à angle droit 2050"/>
          <p:cNvSpPr/>
          <p:nvPr/>
        </p:nvSpPr>
        <p:spPr>
          <a:xfrm flipV="1">
            <a:off x="4580745" y="1543646"/>
            <a:ext cx="1052350" cy="600042"/>
          </a:xfrm>
          <a:prstGeom prst="bentUp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èche à angle droit 40"/>
          <p:cNvSpPr/>
          <p:nvPr/>
        </p:nvSpPr>
        <p:spPr>
          <a:xfrm>
            <a:off x="4580745" y="3315210"/>
            <a:ext cx="1052350" cy="601200"/>
          </a:xfrm>
          <a:prstGeom prst="bentUp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èche droite 50"/>
          <p:cNvSpPr/>
          <p:nvPr/>
        </p:nvSpPr>
        <p:spPr>
          <a:xfrm rot="5400000">
            <a:off x="829993" y="2559951"/>
            <a:ext cx="1254294" cy="352202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èche droite 51"/>
          <p:cNvSpPr/>
          <p:nvPr/>
        </p:nvSpPr>
        <p:spPr>
          <a:xfrm>
            <a:off x="7277880" y="2545212"/>
            <a:ext cx="473632" cy="318763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8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459" y="1875066"/>
            <a:ext cx="882119" cy="26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e 52"/>
          <p:cNvGrpSpPr/>
          <p:nvPr/>
        </p:nvGrpSpPr>
        <p:grpSpPr>
          <a:xfrm>
            <a:off x="271247" y="2139702"/>
            <a:ext cx="864096" cy="1112928"/>
            <a:chOff x="-36512" y="2078317"/>
            <a:chExt cx="864096" cy="1112928"/>
          </a:xfrm>
        </p:grpSpPr>
        <p:grpSp>
          <p:nvGrpSpPr>
            <p:cNvPr id="54" name="Groupe 53"/>
            <p:cNvGrpSpPr/>
            <p:nvPr/>
          </p:nvGrpSpPr>
          <p:grpSpPr>
            <a:xfrm>
              <a:off x="-36512" y="2088926"/>
              <a:ext cx="842845" cy="1102319"/>
              <a:chOff x="755576" y="2217981"/>
              <a:chExt cx="842845" cy="1102319"/>
            </a:xfrm>
          </p:grpSpPr>
          <p:pic>
            <p:nvPicPr>
              <p:cNvPr id="56" name="Image 55"/>
              <p:cNvPicPr>
                <a:picLocks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01" t="2800" r="4953" b="4123"/>
              <a:stretch/>
            </p:blipFill>
            <p:spPr>
              <a:xfrm>
                <a:off x="1000124" y="2283718"/>
                <a:ext cx="598297" cy="978534"/>
              </a:xfrm>
              <a:prstGeom prst="rect">
                <a:avLst/>
              </a:prstGeom>
            </p:spPr>
          </p:pic>
          <p:sp>
            <p:nvSpPr>
              <p:cNvPr id="57" name="ZoneTexte 56"/>
              <p:cNvSpPr txBox="1"/>
              <p:nvPr/>
            </p:nvSpPr>
            <p:spPr>
              <a:xfrm>
                <a:off x="755576" y="2217981"/>
                <a:ext cx="3113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B050"/>
                    </a:solidFill>
                  </a:rPr>
                  <a:t>+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8" name="ZoneTexte 57"/>
              <p:cNvSpPr txBox="1"/>
              <p:nvPr/>
            </p:nvSpPr>
            <p:spPr>
              <a:xfrm>
                <a:off x="755576" y="2335884"/>
                <a:ext cx="3113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B050"/>
                    </a:solidFill>
                  </a:rPr>
                  <a:t>+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9" name="ZoneTexte 58"/>
              <p:cNvSpPr txBox="1"/>
              <p:nvPr/>
            </p:nvSpPr>
            <p:spPr>
              <a:xfrm>
                <a:off x="772408" y="2418210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C00000"/>
                    </a:solidFill>
                  </a:rPr>
                  <a:t>-</a:t>
                </a:r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0" name="ZoneTexte 59"/>
              <p:cNvSpPr txBox="1"/>
              <p:nvPr/>
            </p:nvSpPr>
            <p:spPr>
              <a:xfrm>
                <a:off x="755576" y="2571690"/>
                <a:ext cx="3113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B050"/>
                    </a:solidFill>
                  </a:rPr>
                  <a:t>+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1" name="ZoneTexte 60"/>
              <p:cNvSpPr txBox="1"/>
              <p:nvPr/>
            </p:nvSpPr>
            <p:spPr>
              <a:xfrm>
                <a:off x="772408" y="2651497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C00000"/>
                    </a:solidFill>
                  </a:rPr>
                  <a:t>-</a:t>
                </a:r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2" name="ZoneTexte 61"/>
              <p:cNvSpPr txBox="1"/>
              <p:nvPr/>
            </p:nvSpPr>
            <p:spPr>
              <a:xfrm>
                <a:off x="755576" y="2807496"/>
                <a:ext cx="3113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B050"/>
                    </a:solidFill>
                  </a:rPr>
                  <a:t>+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3" name="ZoneTexte 62"/>
              <p:cNvSpPr txBox="1"/>
              <p:nvPr/>
            </p:nvSpPr>
            <p:spPr>
              <a:xfrm>
                <a:off x="755576" y="2925399"/>
                <a:ext cx="3113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B050"/>
                    </a:solidFill>
                  </a:rPr>
                  <a:t>+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4" name="ZoneTexte 63"/>
              <p:cNvSpPr txBox="1"/>
              <p:nvPr/>
            </p:nvSpPr>
            <p:spPr>
              <a:xfrm>
                <a:off x="755576" y="3043301"/>
                <a:ext cx="3113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B050"/>
                    </a:solidFill>
                  </a:rPr>
                  <a:t>+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55" name="Rogner un rectangle à un seul coin 54"/>
            <p:cNvSpPr/>
            <p:nvPr/>
          </p:nvSpPr>
          <p:spPr>
            <a:xfrm>
              <a:off x="35496" y="2078317"/>
              <a:ext cx="792088" cy="1074439"/>
            </a:xfrm>
            <a:prstGeom prst="snip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Image 26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7" t="6290" r="8300" b="7153"/>
          <a:stretch/>
        </p:blipFill>
        <p:spPr>
          <a:xfrm>
            <a:off x="6516216" y="2211710"/>
            <a:ext cx="581364" cy="919239"/>
          </a:xfrm>
          <a:prstGeom prst="rect">
            <a:avLst/>
          </a:prstGeom>
        </p:spPr>
      </p:pic>
      <p:sp>
        <p:nvSpPr>
          <p:cNvPr id="44" name="Flèche droite 51"/>
          <p:cNvSpPr/>
          <p:nvPr/>
        </p:nvSpPr>
        <p:spPr>
          <a:xfrm>
            <a:off x="5868144" y="2545933"/>
            <a:ext cx="473632" cy="318763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ZoneTexte 9"/>
          <p:cNvSpPr txBox="1"/>
          <p:nvPr/>
        </p:nvSpPr>
        <p:spPr>
          <a:xfrm>
            <a:off x="1478911" y="4188767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Client </a:t>
            </a:r>
            <a:endParaRPr lang="en-US" sz="2400" dirty="0"/>
          </a:p>
        </p:txBody>
      </p:sp>
      <p:sp>
        <p:nvSpPr>
          <p:cNvPr id="49" name="ZoneTexte 31"/>
          <p:cNvSpPr txBox="1"/>
          <p:nvPr/>
        </p:nvSpPr>
        <p:spPr>
          <a:xfrm>
            <a:off x="2792850" y="4198317"/>
            <a:ext cx="120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Server</a:t>
            </a:r>
            <a:endParaRPr lang="en-US" sz="2400" dirty="0"/>
          </a:p>
        </p:txBody>
      </p:sp>
      <p:sp>
        <p:nvSpPr>
          <p:cNvPr id="2" name="AutoShape 4" descr="http://www.freepngimg.com/thumb/time/4-2-time-transparent-thum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www.freepngimg.com/thumb/time/4-2-time-transparent-thum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46" y="2600025"/>
            <a:ext cx="956348" cy="95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freepngimg.com/thumb/time/4-2-time-transparent-thum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56" y="3462006"/>
            <a:ext cx="863346" cy="86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tilisateurs\a577142\Downloads\pgb-ra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80" y="3710932"/>
            <a:ext cx="999201" cy="7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216475" y="3151396"/>
            <a:ext cx="1229542" cy="1301843"/>
            <a:chOff x="3216475" y="3151396"/>
            <a:chExt cx="1229542" cy="1301843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16475" y="3151396"/>
              <a:ext cx="1135136" cy="1119072"/>
            </a:xfrm>
            <a:prstGeom prst="rect">
              <a:avLst/>
            </a:prstGeom>
          </p:spPr>
        </p:pic>
        <p:pic>
          <p:nvPicPr>
            <p:cNvPr id="69" name="Picture 2" descr="http://www.moosetechnology.org/pictures/moose-ico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629" y="3976853"/>
              <a:ext cx="476388" cy="476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322630" y="1137541"/>
            <a:ext cx="1170895" cy="1312362"/>
            <a:chOff x="3322630" y="1137541"/>
            <a:chExt cx="1170895" cy="131236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22630" y="1137541"/>
              <a:ext cx="1135136" cy="1119072"/>
            </a:xfrm>
            <a:prstGeom prst="rect">
              <a:avLst/>
            </a:prstGeom>
          </p:spPr>
        </p:pic>
        <p:pic>
          <p:nvPicPr>
            <p:cNvPr id="47" name="Picture 2" descr="http://www.moosetechnology.org/pictures/moose-ico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137" y="1973517"/>
              <a:ext cx="476388" cy="476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ZoneTexte 9"/>
          <p:cNvSpPr txBox="1"/>
          <p:nvPr/>
        </p:nvSpPr>
        <p:spPr>
          <a:xfrm>
            <a:off x="7638050" y="4188766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Client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283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49" grpId="0" animBg="1"/>
      <p:bldP spid="38" grpId="0" animBg="1"/>
      <p:bldP spid="2051" grpId="0" animBg="1"/>
      <p:bldP spid="41" grpId="0" animBg="1"/>
      <p:bldP spid="51" grpId="0" animBg="1"/>
      <p:bldP spid="52" grpId="0" animBg="1"/>
      <p:bldP spid="44" grpId="0" animBg="1"/>
      <p:bldP spid="48" grpId="0"/>
      <p:bldP spid="49" grpId="0"/>
      <p:bldP spid="6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cteur droit 8"/>
          <p:cNvCxnSpPr/>
          <p:nvPr/>
        </p:nvCxnSpPr>
        <p:spPr>
          <a:xfrm>
            <a:off x="7452320" y="1059582"/>
            <a:ext cx="0" cy="3404218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8"/>
          <p:cNvCxnSpPr/>
          <p:nvPr/>
        </p:nvCxnSpPr>
        <p:spPr>
          <a:xfrm>
            <a:off x="2267069" y="1033943"/>
            <a:ext cx="0" cy="3404218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Workflow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4455754" y="2715766"/>
                <a:ext cx="4042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754" y="2715766"/>
                <a:ext cx="404278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 t="2995" r="3217" b="4624"/>
          <a:stretch/>
        </p:blipFill>
        <p:spPr>
          <a:xfrm>
            <a:off x="8176294" y="2454770"/>
            <a:ext cx="788194" cy="981076"/>
          </a:xfrm>
          <a:prstGeom prst="rect">
            <a:avLst/>
          </a:prstGeom>
        </p:spPr>
      </p:pic>
      <p:pic>
        <p:nvPicPr>
          <p:cNvPr id="2052" name="Picture 4" descr="Résultat de recherche d'images pour &quot;source code icon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03598"/>
            <a:ext cx="711250" cy="7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3859420"/>
            <a:ext cx="711250" cy="3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Flèche droite 2048"/>
          <p:cNvSpPr/>
          <p:nvPr/>
        </p:nvSpPr>
        <p:spPr>
          <a:xfrm>
            <a:off x="1979712" y="1491630"/>
            <a:ext cx="1804614" cy="352202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èche droite 37"/>
          <p:cNvSpPr/>
          <p:nvPr/>
        </p:nvSpPr>
        <p:spPr>
          <a:xfrm>
            <a:off x="1670114" y="3591142"/>
            <a:ext cx="864096" cy="352202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èche droite 50"/>
          <p:cNvSpPr/>
          <p:nvPr/>
        </p:nvSpPr>
        <p:spPr>
          <a:xfrm rot="5400000">
            <a:off x="556062" y="2559951"/>
            <a:ext cx="1254294" cy="352202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" descr="Résultat de recherche d'images pour &quot;source code icon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27584" y="3503796"/>
            <a:ext cx="355625" cy="7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Flèche droite 73"/>
          <p:cNvSpPr/>
          <p:nvPr/>
        </p:nvSpPr>
        <p:spPr>
          <a:xfrm rot="5400000">
            <a:off x="4353086" y="2346341"/>
            <a:ext cx="517673" cy="352202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èche à angle droit 74"/>
          <p:cNvSpPr/>
          <p:nvPr/>
        </p:nvSpPr>
        <p:spPr>
          <a:xfrm>
            <a:off x="3851920" y="3346615"/>
            <a:ext cx="918540" cy="512805"/>
          </a:xfrm>
          <a:prstGeom prst="bentUp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èche droite 75"/>
          <p:cNvSpPr/>
          <p:nvPr/>
        </p:nvSpPr>
        <p:spPr>
          <a:xfrm>
            <a:off x="7254546" y="2787774"/>
            <a:ext cx="773838" cy="352202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èche droite 76"/>
          <p:cNvSpPr/>
          <p:nvPr/>
        </p:nvSpPr>
        <p:spPr>
          <a:xfrm>
            <a:off x="5004048" y="2800554"/>
            <a:ext cx="773838" cy="352202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rme libre 16"/>
          <p:cNvSpPr/>
          <p:nvPr/>
        </p:nvSpPr>
        <p:spPr>
          <a:xfrm>
            <a:off x="5473699" y="1612900"/>
            <a:ext cx="1187450" cy="781050"/>
          </a:xfrm>
          <a:custGeom>
            <a:avLst/>
            <a:gdLst>
              <a:gd name="connsiteX0" fmla="*/ 0 w 1219200"/>
              <a:gd name="connsiteY0" fmla="*/ 17531 h 741431"/>
              <a:gd name="connsiteX1" fmla="*/ 1016000 w 1219200"/>
              <a:gd name="connsiteY1" fmla="*/ 93731 h 741431"/>
              <a:gd name="connsiteX2" fmla="*/ 1219200 w 1219200"/>
              <a:gd name="connsiteY2" fmla="*/ 741431 h 741431"/>
              <a:gd name="connsiteX0" fmla="*/ 0 w 1155700"/>
              <a:gd name="connsiteY0" fmla="*/ 17531 h 741431"/>
              <a:gd name="connsiteX1" fmla="*/ 1016000 w 1155700"/>
              <a:gd name="connsiteY1" fmla="*/ 93731 h 741431"/>
              <a:gd name="connsiteX2" fmla="*/ 1155700 w 1155700"/>
              <a:gd name="connsiteY2" fmla="*/ 741431 h 741431"/>
              <a:gd name="connsiteX0" fmla="*/ 0 w 1163292"/>
              <a:gd name="connsiteY0" fmla="*/ 17531 h 741431"/>
              <a:gd name="connsiteX1" fmla="*/ 1016000 w 1163292"/>
              <a:gd name="connsiteY1" fmla="*/ 93731 h 741431"/>
              <a:gd name="connsiteX2" fmla="*/ 1155700 w 1163292"/>
              <a:gd name="connsiteY2" fmla="*/ 741431 h 741431"/>
              <a:gd name="connsiteX0" fmla="*/ 0 w 1155843"/>
              <a:gd name="connsiteY0" fmla="*/ 28184 h 752084"/>
              <a:gd name="connsiteX1" fmla="*/ 946150 w 1155843"/>
              <a:gd name="connsiteY1" fmla="*/ 78984 h 752084"/>
              <a:gd name="connsiteX2" fmla="*/ 1155700 w 1155843"/>
              <a:gd name="connsiteY2" fmla="*/ 752084 h 752084"/>
              <a:gd name="connsiteX0" fmla="*/ 0 w 1155700"/>
              <a:gd name="connsiteY0" fmla="*/ 28184 h 752084"/>
              <a:gd name="connsiteX1" fmla="*/ 946150 w 1155700"/>
              <a:gd name="connsiteY1" fmla="*/ 78984 h 752084"/>
              <a:gd name="connsiteX2" fmla="*/ 1155700 w 1155700"/>
              <a:gd name="connsiteY2" fmla="*/ 752084 h 752084"/>
              <a:gd name="connsiteX0" fmla="*/ 0 w 1155700"/>
              <a:gd name="connsiteY0" fmla="*/ 12875 h 736775"/>
              <a:gd name="connsiteX1" fmla="*/ 946150 w 1155700"/>
              <a:gd name="connsiteY1" fmla="*/ 63675 h 736775"/>
              <a:gd name="connsiteX2" fmla="*/ 1155700 w 1155700"/>
              <a:gd name="connsiteY2" fmla="*/ 736775 h 736775"/>
              <a:gd name="connsiteX0" fmla="*/ 0 w 1187450"/>
              <a:gd name="connsiteY0" fmla="*/ 0 h 781050"/>
              <a:gd name="connsiteX1" fmla="*/ 977900 w 1187450"/>
              <a:gd name="connsiteY1" fmla="*/ 107950 h 781050"/>
              <a:gd name="connsiteX2" fmla="*/ 1187450 w 1187450"/>
              <a:gd name="connsiteY2" fmla="*/ 78105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7450" h="781050">
                <a:moveTo>
                  <a:pt x="0" y="0"/>
                </a:moveTo>
                <a:cubicBezTo>
                  <a:pt x="666750" y="22225"/>
                  <a:pt x="779992" y="-22225"/>
                  <a:pt x="977900" y="107950"/>
                </a:cubicBezTo>
                <a:cubicBezTo>
                  <a:pt x="1175808" y="238125"/>
                  <a:pt x="1176867" y="294217"/>
                  <a:pt x="1187450" y="781050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lgDashDot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e 1"/>
          <p:cNvGrpSpPr/>
          <p:nvPr/>
        </p:nvGrpSpPr>
        <p:grpSpPr>
          <a:xfrm>
            <a:off x="100062" y="2078317"/>
            <a:ext cx="864096" cy="1112928"/>
            <a:chOff x="-36512" y="2078317"/>
            <a:chExt cx="864096" cy="1112928"/>
          </a:xfrm>
        </p:grpSpPr>
        <p:grpSp>
          <p:nvGrpSpPr>
            <p:cNvPr id="2054" name="Groupe 2053"/>
            <p:cNvGrpSpPr/>
            <p:nvPr/>
          </p:nvGrpSpPr>
          <p:grpSpPr>
            <a:xfrm>
              <a:off x="-36512" y="2088926"/>
              <a:ext cx="842845" cy="1102319"/>
              <a:chOff x="755576" y="2217981"/>
              <a:chExt cx="842845" cy="1102319"/>
            </a:xfrm>
          </p:grpSpPr>
          <p:pic>
            <p:nvPicPr>
              <p:cNvPr id="9" name="Image 8"/>
              <p:cNvPicPr>
                <a:picLocks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01" t="2800" r="4953" b="4123"/>
              <a:stretch/>
            </p:blipFill>
            <p:spPr>
              <a:xfrm>
                <a:off x="1000124" y="2283718"/>
                <a:ext cx="598297" cy="978534"/>
              </a:xfrm>
              <a:prstGeom prst="rect">
                <a:avLst/>
              </a:prstGeom>
            </p:spPr>
          </p:pic>
          <p:sp>
            <p:nvSpPr>
              <p:cNvPr id="2053" name="ZoneTexte 2052"/>
              <p:cNvSpPr txBox="1"/>
              <p:nvPr/>
            </p:nvSpPr>
            <p:spPr>
              <a:xfrm>
                <a:off x="755576" y="2217981"/>
                <a:ext cx="3113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B050"/>
                    </a:solidFill>
                  </a:rPr>
                  <a:t>+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755576" y="2335884"/>
                <a:ext cx="3113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B050"/>
                    </a:solidFill>
                  </a:rPr>
                  <a:t>+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772408" y="2418210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C00000"/>
                    </a:solidFill>
                  </a:rPr>
                  <a:t>-</a:t>
                </a:r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755576" y="2571690"/>
                <a:ext cx="3113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B050"/>
                    </a:solidFill>
                  </a:rPr>
                  <a:t>+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>
                <a:off x="772408" y="2651497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C00000"/>
                    </a:solidFill>
                  </a:rPr>
                  <a:t>-</a:t>
                </a:r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7" name="ZoneTexte 46"/>
              <p:cNvSpPr txBox="1"/>
              <p:nvPr/>
            </p:nvSpPr>
            <p:spPr>
              <a:xfrm>
                <a:off x="755576" y="2807496"/>
                <a:ext cx="3113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B050"/>
                    </a:solidFill>
                  </a:rPr>
                  <a:t>+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755576" y="2925399"/>
                <a:ext cx="3113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B050"/>
                    </a:solidFill>
                  </a:rPr>
                  <a:t>+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755576" y="3043301"/>
                <a:ext cx="3113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B050"/>
                    </a:solidFill>
                  </a:rPr>
                  <a:t>+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62" name="Rogner un rectangle à un seul coin 61"/>
            <p:cNvSpPr/>
            <p:nvPr/>
          </p:nvSpPr>
          <p:spPr>
            <a:xfrm>
              <a:off x="35496" y="2078317"/>
              <a:ext cx="792088" cy="1074439"/>
            </a:xfrm>
            <a:prstGeom prst="snip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2" name="Picture 8" descr="Afficher l'image d'origi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419" y="2095107"/>
            <a:ext cx="882119" cy="26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ZoneTexte 9"/>
          <p:cNvSpPr txBox="1"/>
          <p:nvPr/>
        </p:nvSpPr>
        <p:spPr>
          <a:xfrm>
            <a:off x="1043608" y="4163128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Client </a:t>
            </a:r>
            <a:endParaRPr lang="en-US" sz="2400" dirty="0"/>
          </a:p>
        </p:txBody>
      </p:sp>
      <p:sp>
        <p:nvSpPr>
          <p:cNvPr id="55" name="ZoneTexte 31"/>
          <p:cNvSpPr txBox="1"/>
          <p:nvPr/>
        </p:nvSpPr>
        <p:spPr>
          <a:xfrm>
            <a:off x="2357547" y="4172678"/>
            <a:ext cx="120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Server</a:t>
            </a:r>
            <a:endParaRPr lang="en-US" sz="2400" dirty="0"/>
          </a:p>
        </p:txBody>
      </p:sp>
      <p:pic>
        <p:nvPicPr>
          <p:cNvPr id="79" name="Picture 2" descr="http://www.moosetechnology.org/pictures/moose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54" y="1542656"/>
            <a:ext cx="377836" cy="3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650121" y="3118793"/>
            <a:ext cx="1328943" cy="1319368"/>
            <a:chOff x="2650121" y="3118793"/>
            <a:chExt cx="1328943" cy="131936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50121" y="3118793"/>
              <a:ext cx="1050408" cy="1084679"/>
            </a:xfrm>
            <a:prstGeom prst="rect">
              <a:avLst/>
            </a:prstGeom>
          </p:spPr>
        </p:pic>
        <p:pic>
          <p:nvPicPr>
            <p:cNvPr id="40" name="Picture 2" descr="http://www.moosetechnology.org/pictures/moose-ic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676" y="3961775"/>
              <a:ext cx="476388" cy="476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049460" y="1092638"/>
            <a:ext cx="1260518" cy="1331909"/>
            <a:chOff x="4049460" y="1092638"/>
            <a:chExt cx="1260518" cy="13319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049460" y="1092638"/>
              <a:ext cx="1135136" cy="1119072"/>
            </a:xfrm>
            <a:prstGeom prst="rect">
              <a:avLst/>
            </a:prstGeom>
          </p:spPr>
        </p:pic>
        <p:pic>
          <p:nvPicPr>
            <p:cNvPr id="41" name="Picture 2" descr="http://www.moosetechnology.org/pictures/moose-ic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590" y="1948161"/>
              <a:ext cx="476388" cy="476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36779" y="2510550"/>
            <a:ext cx="1217150" cy="1213328"/>
          </a:xfrm>
          <a:prstGeom prst="rect">
            <a:avLst/>
          </a:prstGeom>
        </p:spPr>
      </p:pic>
      <p:sp>
        <p:nvSpPr>
          <p:cNvPr id="56" name="ZoneTexte 9"/>
          <p:cNvSpPr txBox="1"/>
          <p:nvPr/>
        </p:nvSpPr>
        <p:spPr>
          <a:xfrm>
            <a:off x="7638050" y="4188766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Client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03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49" grpId="0" animBg="1"/>
      <p:bldP spid="38" grpId="0" animBg="1"/>
      <p:bldP spid="51" grpId="0" animBg="1"/>
      <p:bldP spid="74" grpId="0" animBg="1"/>
      <p:bldP spid="75" grpId="0" animBg="1"/>
      <p:bldP spid="76" grpId="0" animBg="1"/>
      <p:bldP spid="77" grpId="0" animBg="1"/>
      <p:bldP spid="17" grpId="0" animBg="1"/>
      <p:bldP spid="54" grpId="0"/>
      <p:bldP spid="55" grpId="0"/>
      <p:bldP spid="5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 smtClean="0"/>
              <a:t>Test Selection triggered by:</a:t>
            </a:r>
          </a:p>
          <a:p>
            <a:pPr lvl="1"/>
            <a:r>
              <a:rPr lang="en-US" noProof="1" smtClean="0"/>
              <a:t>Commit</a:t>
            </a:r>
          </a:p>
          <a:p>
            <a:pPr lvl="1"/>
            <a:r>
              <a:rPr lang="en-US" noProof="1" smtClean="0"/>
              <a:t>Save</a:t>
            </a:r>
          </a:p>
          <a:p>
            <a:pPr lvl="1"/>
            <a:r>
              <a:rPr lang="en-US" noProof="1" smtClean="0"/>
              <a:t>After few minutes</a:t>
            </a:r>
            <a:endParaRPr lang="fr-FR" noProof="1" smtClean="0"/>
          </a:p>
          <a:p>
            <a:r>
              <a:rPr lang="en-US" noProof="1" smtClean="0"/>
              <a:t>Execute the selected tests:</a:t>
            </a:r>
          </a:p>
          <a:p>
            <a:pPr lvl="1"/>
            <a:r>
              <a:rPr lang="en-US" noProof="1"/>
              <a:t>O</a:t>
            </a:r>
            <a:r>
              <a:rPr lang="en-US" noProof="1" smtClean="0"/>
              <a:t>n demand</a:t>
            </a:r>
          </a:p>
          <a:p>
            <a:pPr lvl="1"/>
            <a:r>
              <a:rPr lang="fr-FR" noProof="1" smtClean="0"/>
              <a:t>Automatically</a:t>
            </a:r>
            <a:endParaRPr lang="fr-FR" noProof="1"/>
          </a:p>
          <a:p>
            <a:r>
              <a:rPr lang="en-US" noProof="1"/>
              <a:t>Run tests through JUnit runner</a:t>
            </a:r>
          </a:p>
          <a:p>
            <a:pPr lvl="1"/>
            <a:endParaRPr lang="en-US" noProof="1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Features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15491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Project Health: Definition</a:t>
            </a:r>
            <a:endParaRPr lang="en-US" noProof="1"/>
          </a:p>
        </p:txBody>
      </p:sp>
      <p:pic>
        <p:nvPicPr>
          <p:cNvPr id="3082" name="Picture 10" descr="http://cdn.onlinewebfonts.com/svg/img_4644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3107"/>
            <a:ext cx="1800200" cy="211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farm3.dataknet.com/static/resources/icons/set114/7b6a184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03107"/>
            <a:ext cx="2092484" cy="20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www.shareicon.net/data/2017/04/22/884947_man_512x5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7614"/>
            <a:ext cx="2507212" cy="250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cdn.onlinewebfonts.com/svg/img_4644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40" y="1510080"/>
            <a:ext cx="1800200" cy="211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s://www.shareicon.net/data/2017/04/22/884947_man_512x5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12" y="1354587"/>
            <a:ext cx="2507212" cy="250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tilisateurs\a577142\Downloads\check-mark-3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434" y="2283718"/>
            <a:ext cx="1708889" cy="170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C:\Utilisateurs\a577142\Downloads\check-mark-3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52" y="2283717"/>
            <a:ext cx="1708889" cy="170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C:\Utilisateurs\a577142\Downloads\check-mark-3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94282"/>
            <a:ext cx="1708889" cy="170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contenu 3"/>
          <p:cNvSpPr>
            <a:spLocks noGrp="1"/>
          </p:cNvSpPr>
          <p:nvPr>
            <p:ph idx="1"/>
          </p:nvPr>
        </p:nvSpPr>
        <p:spPr>
          <a:xfrm>
            <a:off x="1190998" y="3975277"/>
            <a:ext cx="1214484" cy="61685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Scope</a:t>
            </a:r>
            <a:endParaRPr lang="en-US" b="1" dirty="0"/>
          </a:p>
        </p:txBody>
      </p:sp>
      <p:sp>
        <p:nvSpPr>
          <p:cNvPr id="15" name="Espace réservé du contenu 3"/>
          <p:cNvSpPr txBox="1">
            <a:spLocks/>
          </p:cNvSpPr>
          <p:nvPr/>
        </p:nvSpPr>
        <p:spPr>
          <a:xfrm>
            <a:off x="3593358" y="3975277"/>
            <a:ext cx="2016224" cy="616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  <a:defRPr sz="23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23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3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Lucida Sans Unicode" pitchFamily="34" charset="0"/>
              <a:buNone/>
            </a:pPr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16" name="Espace réservé du contenu 3"/>
          <p:cNvSpPr txBox="1">
            <a:spLocks/>
          </p:cNvSpPr>
          <p:nvPr/>
        </p:nvSpPr>
        <p:spPr>
          <a:xfrm>
            <a:off x="6500826" y="3975277"/>
            <a:ext cx="1691216" cy="616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  <a:defRPr sz="23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23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3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Lucida Sans Unicode" pitchFamily="34" charset="0"/>
              <a:buNone/>
            </a:pPr>
            <a:r>
              <a:rPr lang="en-US" b="1" dirty="0" smtClean="0"/>
              <a:t>Schedule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76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Conclusion</a:t>
            </a:r>
            <a:br>
              <a:rPr lang="en-US" noProof="1" smtClean="0"/>
            </a:br>
            <a:r>
              <a:rPr lang="en-US" noProof="1" smtClean="0"/>
              <a:t>	and Future Work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1242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6488" y="1707654"/>
            <a:ext cx="8748000" cy="285804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Test Selection at </a:t>
            </a:r>
            <a:br>
              <a:rPr lang="en-US" sz="3600" b="1" dirty="0" smtClean="0"/>
            </a:br>
            <a:r>
              <a:rPr lang="en-US" sz="3600" b="1" dirty="0" smtClean="0"/>
              <a:t>Worldline could work!</a:t>
            </a:r>
            <a:endParaRPr lang="en-US" sz="36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0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en-US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8"/>
          <a:stretch/>
        </p:blipFill>
        <p:spPr bwMode="auto">
          <a:xfrm>
            <a:off x="4921685" y="1125726"/>
            <a:ext cx="3291658" cy="1616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9"/>
          <a:stretch/>
        </p:blipFill>
        <p:spPr bwMode="auto">
          <a:xfrm>
            <a:off x="580651" y="1125726"/>
            <a:ext cx="3212237" cy="1616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84" y="2911135"/>
            <a:ext cx="2942820" cy="1658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9"/>
          <a:stretch/>
        </p:blipFill>
        <p:spPr bwMode="auto">
          <a:xfrm>
            <a:off x="4921685" y="2911135"/>
            <a:ext cx="3312368" cy="1669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5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4"/>
          <a:stretch/>
        </p:blipFill>
        <p:spPr bwMode="auto">
          <a:xfrm>
            <a:off x="550882" y="1090429"/>
            <a:ext cx="3196260" cy="1595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8"/>
          <a:stretch/>
        </p:blipFill>
        <p:spPr bwMode="auto">
          <a:xfrm>
            <a:off x="539552" y="2859782"/>
            <a:ext cx="3207590" cy="1629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27377"/>
            <a:ext cx="3087343" cy="1735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1"/>
          <a:stretch/>
        </p:blipFill>
        <p:spPr bwMode="auto">
          <a:xfrm>
            <a:off x="4898101" y="2859782"/>
            <a:ext cx="3274299" cy="1650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2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16488" y="1090800"/>
            <a:ext cx="8748000" cy="349717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Publications</a:t>
            </a:r>
            <a:endParaRPr lang="fr-FR" dirty="0"/>
          </a:p>
          <a:p>
            <a:pPr lvl="1"/>
            <a:r>
              <a:rPr lang="fr-FR" dirty="0" smtClean="0"/>
              <a:t>4 workshops</a:t>
            </a:r>
          </a:p>
          <a:p>
            <a:pPr lvl="1"/>
            <a:r>
              <a:rPr lang="fr-FR" dirty="0" smtClean="0"/>
              <a:t>ICSME – 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Software Maintenance and Evolution</a:t>
            </a:r>
          </a:p>
          <a:p>
            <a:pPr lvl="1"/>
            <a:r>
              <a:rPr lang="fr-FR" dirty="0" smtClean="0"/>
              <a:t>Software Quality Journal</a:t>
            </a:r>
            <a:endParaRPr lang="fr-FR" dirty="0"/>
          </a:p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4 Java plugins for Eclipse and IntelliJ</a:t>
            </a:r>
          </a:p>
          <a:p>
            <a:pPr lvl="1"/>
            <a:r>
              <a:rPr lang="en-US" dirty="0" smtClean="0"/>
              <a:t>Test selection algorithms for Moose with infrastructure</a:t>
            </a:r>
          </a:p>
          <a:p>
            <a:pPr lvl="1"/>
            <a:r>
              <a:rPr lang="en-US" dirty="0" smtClean="0"/>
              <a:t>Various projects: Orion, </a:t>
            </a:r>
            <a:r>
              <a:rPr lang="en-US" dirty="0" err="1" smtClean="0"/>
              <a:t>FamixDiff</a:t>
            </a:r>
            <a:r>
              <a:rPr lang="en-US" dirty="0" smtClean="0"/>
              <a:t>, R, </a:t>
            </a:r>
            <a:r>
              <a:rPr lang="en-US" dirty="0" err="1" smtClean="0"/>
              <a:t>Git</a:t>
            </a:r>
            <a:r>
              <a:rPr lang="en-US" dirty="0" smtClean="0"/>
              <a:t> log parser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4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/>
              <a:t>subjectives </a:t>
            </a:r>
            <a:r>
              <a:rPr lang="fr-FR" dirty="0" err="1" smtClean="0"/>
              <a:t>metrics</a:t>
            </a:r>
            <a:r>
              <a:rPr lang="fr-FR" dirty="0" smtClean="0"/>
              <a:t> of the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err="1" smtClean="0"/>
              <a:t>health</a:t>
            </a:r>
            <a:r>
              <a:rPr lang="fr-FR" dirty="0" smtClean="0"/>
              <a:t>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more objective</a:t>
            </a:r>
            <a:endParaRPr lang="en-US" dirty="0" smtClean="0"/>
          </a:p>
          <a:p>
            <a:r>
              <a:rPr lang="fr-FR" dirty="0" smtClean="0"/>
              <a:t>Open </a:t>
            </a:r>
            <a:r>
              <a:rPr lang="en-US" dirty="0" smtClean="0"/>
              <a:t>sourcing</a:t>
            </a:r>
            <a:r>
              <a:rPr lang="fr-FR" dirty="0" smtClean="0"/>
              <a:t> the plugins and test </a:t>
            </a:r>
            <a:r>
              <a:rPr lang="fr-FR" dirty="0" err="1" smtClean="0"/>
              <a:t>selection</a:t>
            </a:r>
            <a:r>
              <a:rPr lang="fr-FR" dirty="0" smtClean="0"/>
              <a:t> infrastructure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Future </a:t>
            </a:r>
            <a:r>
              <a:rPr lang="fr-FR" dirty="0"/>
              <a:t>Works: </a:t>
            </a:r>
            <a:r>
              <a:rPr lang="fr-FR" dirty="0" err="1"/>
              <a:t>Industrial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</a:t>
            </a:r>
            <a:r>
              <a:rPr lang="en-US" dirty="0" smtClean="0"/>
              <a:t>the </a:t>
            </a:r>
            <a:r>
              <a:rPr lang="en-US" dirty="0"/>
              <a:t>impact of </a:t>
            </a:r>
            <a:r>
              <a:rPr lang="en-US" dirty="0" smtClean="0"/>
              <a:t>the test selection tool</a:t>
            </a:r>
            <a:r>
              <a:rPr lang="en-US" dirty="0"/>
              <a:t>: </a:t>
            </a:r>
          </a:p>
          <a:p>
            <a:pPr marL="270000" lvl="1" indent="0">
              <a:buNone/>
            </a:pPr>
            <a:r>
              <a:rPr lang="en-US" dirty="0"/>
              <a:t>Replication of the experiment in the Pharo </a:t>
            </a:r>
            <a:r>
              <a:rPr lang="en-US" dirty="0" smtClean="0"/>
              <a:t>context</a:t>
            </a:r>
            <a:endParaRPr lang="fr-FR" dirty="0" smtClean="0"/>
          </a:p>
          <a:p>
            <a:r>
              <a:rPr lang="fr-FR" dirty="0" err="1" smtClean="0"/>
              <a:t>Discover</a:t>
            </a:r>
            <a:r>
              <a:rPr lang="fr-FR" dirty="0" smtClean="0"/>
              <a:t> </a:t>
            </a:r>
            <a:r>
              <a:rPr lang="fr-FR" dirty="0" err="1"/>
              <a:t>missing</a:t>
            </a:r>
            <a:r>
              <a:rPr lang="fr-FR" dirty="0"/>
              <a:t> tests by </a:t>
            </a:r>
            <a:r>
              <a:rPr lang="fr-FR" dirty="0" err="1"/>
              <a:t>comparing</a:t>
            </a:r>
            <a:r>
              <a:rPr lang="fr-FR" dirty="0"/>
              <a:t> </a:t>
            </a:r>
            <a:r>
              <a:rPr lang="fr-FR" dirty="0" err="1"/>
              <a:t>static</a:t>
            </a:r>
            <a:r>
              <a:rPr lang="fr-FR" dirty="0"/>
              <a:t> and </a:t>
            </a:r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err="1" smtClean="0"/>
              <a:t>approaches</a:t>
            </a:r>
            <a:endParaRPr lang="en-US" dirty="0"/>
          </a:p>
          <a:p>
            <a:r>
              <a:rPr lang="en-US" dirty="0" smtClean="0"/>
              <a:t>Coevolution </a:t>
            </a:r>
            <a:r>
              <a:rPr lang="en-US" dirty="0"/>
              <a:t>between tests and application source code</a:t>
            </a:r>
          </a:p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Future </a:t>
            </a:r>
            <a:r>
              <a:rPr lang="fr-FR" dirty="0"/>
              <a:t>Works</a:t>
            </a:r>
            <a:r>
              <a:rPr lang="fr-FR" dirty="0" smtClean="0"/>
              <a:t>: </a:t>
            </a:r>
            <a:r>
              <a:rPr lang="fr-FR" dirty="0" err="1" smtClean="0"/>
              <a:t>Academic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Questions?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4"/>
          <a:stretch/>
        </p:blipFill>
        <p:spPr bwMode="auto">
          <a:xfrm>
            <a:off x="43479" y="2998489"/>
            <a:ext cx="3019155" cy="149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71" y="1094821"/>
            <a:ext cx="2942820" cy="1658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9"/>
          <a:stretch/>
        </p:blipFill>
        <p:spPr bwMode="auto">
          <a:xfrm>
            <a:off x="4860032" y="1083033"/>
            <a:ext cx="3312368" cy="1669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432524" y="4265893"/>
            <a:ext cx="3495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66A1"/>
                </a:solidFill>
              </a:rPr>
              <a:t>[Blondeau </a:t>
            </a:r>
            <a:r>
              <a:rPr lang="en-US" sz="1200" i="1" dirty="0">
                <a:solidFill>
                  <a:srgbClr val="0066A1"/>
                </a:solidFill>
              </a:rPr>
              <a:t>et al., </a:t>
            </a:r>
            <a:r>
              <a:rPr lang="en-US" sz="1200" dirty="0" smtClean="0">
                <a:solidFill>
                  <a:srgbClr val="0066A1"/>
                </a:solidFill>
              </a:rPr>
              <a:t>SQJ’16]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noProof="1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98490"/>
            <a:ext cx="2592288" cy="1457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78230" y="4227934"/>
            <a:ext cx="3495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66A1"/>
                </a:solidFill>
              </a:rPr>
              <a:t>[Blondeau </a:t>
            </a:r>
            <a:r>
              <a:rPr lang="en-US" sz="1200" i="1" dirty="0">
                <a:solidFill>
                  <a:srgbClr val="0066A1"/>
                </a:solidFill>
              </a:rPr>
              <a:t>et al., </a:t>
            </a:r>
            <a:r>
              <a:rPr lang="en-US" sz="1200" dirty="0" smtClean="0">
                <a:solidFill>
                  <a:srgbClr val="0066A1"/>
                </a:solidFill>
              </a:rPr>
              <a:t>ICSME’17]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noProof="1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1"/>
          <a:stretch/>
        </p:blipFill>
        <p:spPr bwMode="auto">
          <a:xfrm>
            <a:off x="5954745" y="2998489"/>
            <a:ext cx="3115690" cy="1570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9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779662"/>
            <a:ext cx="4950000" cy="1656184"/>
          </a:xfrm>
        </p:spPr>
        <p:txBody>
          <a:bodyPr/>
          <a:lstStyle/>
          <a:p>
            <a:r>
              <a:rPr lang="en-US" noProof="1" smtClean="0"/>
              <a:t>Thanks</a:t>
            </a:r>
            <a:br>
              <a:rPr lang="en-US" noProof="1" smtClean="0"/>
            </a:br>
            <a:r>
              <a:rPr lang="en-US" sz="1200" noProof="1" smtClean="0"/>
              <a:t/>
            </a:r>
            <a:br>
              <a:rPr lang="en-US" sz="1200" noProof="1" smtClean="0"/>
            </a:br>
            <a:r>
              <a:rPr lang="en-US" sz="1200" b="0" noProof="1" smtClean="0"/>
              <a:t>For more information please contact:</a:t>
            </a:r>
            <a:br>
              <a:rPr lang="en-US" sz="1200" b="0" noProof="1" smtClean="0"/>
            </a:br>
            <a:r>
              <a:rPr lang="en-US" sz="1200" b="0" noProof="1" smtClean="0"/>
              <a:t>vincent.blondeau@inria.fr</a:t>
            </a:r>
            <a:br>
              <a:rPr lang="en-US" sz="1200" b="0" noProof="1" smtClean="0"/>
            </a:br>
            <a:r>
              <a:rPr lang="en-US" sz="1200" b="0" noProof="1" smtClean="0"/>
              <a:t/>
            </a:r>
            <a:br>
              <a:rPr lang="en-US" sz="1200" b="0" noProof="1" smtClean="0"/>
            </a:b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2331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Tests</a:t>
            </a:r>
          </a:p>
          <a:p>
            <a:pPr lvl="1"/>
            <a:r>
              <a:rPr lang="en-US" dirty="0" smtClean="0"/>
              <a:t>Help test generation</a:t>
            </a:r>
          </a:p>
          <a:p>
            <a:pPr lvl="1"/>
            <a:r>
              <a:rPr lang="en-US" dirty="0" smtClean="0"/>
              <a:t>Impact of source code change on tests</a:t>
            </a:r>
          </a:p>
          <a:p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Measure source code quality</a:t>
            </a:r>
          </a:p>
          <a:p>
            <a:pPr lvl="1"/>
            <a:r>
              <a:rPr lang="en-US" dirty="0" smtClean="0"/>
              <a:t>Categorize risks</a:t>
            </a:r>
          </a:p>
          <a:p>
            <a:r>
              <a:rPr lang="en-US" dirty="0" smtClean="0"/>
              <a:t>Libraries and frameworks</a:t>
            </a:r>
          </a:p>
          <a:p>
            <a:pPr lvl="1"/>
            <a:r>
              <a:rPr lang="en-US" dirty="0" smtClean="0"/>
              <a:t>Keep backward compatibility</a:t>
            </a:r>
          </a:p>
          <a:p>
            <a:pPr lvl="1"/>
            <a:r>
              <a:rPr lang="en-US" dirty="0" smtClean="0"/>
              <a:t>Help software understanding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tracks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6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16488" y="987574"/>
            <a:ext cx="8748000" cy="3474900"/>
          </a:xfrm>
        </p:spPr>
        <p:txBody>
          <a:bodyPr/>
          <a:lstStyle/>
          <a:p>
            <a:r>
              <a:rPr lang="en-US" noProof="1" smtClean="0"/>
              <a:t>Structure defined by </a:t>
            </a:r>
            <a:r>
              <a:rPr lang="en-US" noProof="1" smtClean="0">
                <a:solidFill>
                  <a:srgbClr val="0066A1"/>
                </a:solidFill>
              </a:rPr>
              <a:t>[Staff Keeke </a:t>
            </a:r>
            <a:r>
              <a:rPr lang="en-US" i="1" noProof="1" smtClean="0">
                <a:solidFill>
                  <a:srgbClr val="0066A1"/>
                </a:solidFill>
              </a:rPr>
              <a:t>et al., </a:t>
            </a:r>
            <a:r>
              <a:rPr lang="en-US" noProof="1" smtClean="0">
                <a:solidFill>
                  <a:srgbClr val="0066A1"/>
                </a:solidFill>
              </a:rPr>
              <a:t>2007]</a:t>
            </a:r>
          </a:p>
          <a:p>
            <a:pPr lvl="1" algn="just"/>
            <a:r>
              <a:rPr lang="en-US" b="1" noProof="1" smtClean="0"/>
              <a:t>Population</a:t>
            </a:r>
            <a:r>
              <a:rPr lang="en-US" noProof="1" smtClean="0"/>
              <a:t>: Software projects</a:t>
            </a:r>
          </a:p>
          <a:p>
            <a:pPr lvl="1"/>
            <a:r>
              <a:rPr lang="en-US" b="1" noProof="1" smtClean="0"/>
              <a:t>Intervention</a:t>
            </a:r>
            <a:r>
              <a:rPr lang="en-US" noProof="1" smtClean="0"/>
              <a:t>: Predict health (success or failure)</a:t>
            </a:r>
          </a:p>
          <a:p>
            <a:pPr lvl="1"/>
            <a:r>
              <a:rPr lang="en-US" b="1" noProof="1" smtClean="0"/>
              <a:t>Comparison</a:t>
            </a:r>
            <a:r>
              <a:rPr lang="en-US" noProof="1" smtClean="0"/>
              <a:t>: Cross projects</a:t>
            </a:r>
          </a:p>
          <a:p>
            <a:pPr lvl="1"/>
            <a:r>
              <a:rPr lang="en-US" b="1" noProof="1" smtClean="0"/>
              <a:t>Outcome</a:t>
            </a:r>
            <a:r>
              <a:rPr lang="en-US" noProof="1" smtClean="0"/>
              <a:t>: Model based on metrics</a:t>
            </a:r>
          </a:p>
          <a:p>
            <a:pPr lvl="1"/>
            <a:r>
              <a:rPr lang="en-US" b="1" noProof="1" smtClean="0"/>
              <a:t>Context</a:t>
            </a:r>
            <a:r>
              <a:rPr lang="en-US" noProof="1" smtClean="0"/>
              <a:t>: Industrial</a:t>
            </a:r>
            <a:br>
              <a:rPr lang="en-US" noProof="1" smtClean="0"/>
            </a:br>
            <a:endParaRPr lang="en-US" noProof="1" smtClean="0"/>
          </a:p>
          <a:p>
            <a:pPr marL="0" indent="0" algn="ctr">
              <a:buNone/>
            </a:pPr>
            <a:r>
              <a:rPr lang="en-US" b="1" noProof="1" smtClean="0">
                <a:solidFill>
                  <a:srgbClr val="0066A1"/>
                </a:solidFill>
              </a:rPr>
              <a:t>What metrics could help predict </a:t>
            </a:r>
            <a:br>
              <a:rPr lang="en-US" b="1" noProof="1" smtClean="0">
                <a:solidFill>
                  <a:srgbClr val="0066A1"/>
                </a:solidFill>
              </a:rPr>
            </a:br>
            <a:r>
              <a:rPr lang="en-US" b="1" noProof="1" smtClean="0">
                <a:solidFill>
                  <a:srgbClr val="0066A1"/>
                </a:solidFill>
              </a:rPr>
              <a:t>the success or failure of a project?</a:t>
            </a:r>
          </a:p>
          <a:p>
            <a:endParaRPr lang="en-US" b="1" noProof="1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 smtClean="0"/>
              <a:t>Systematic Literature Review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46617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 smtClean="0"/>
              <a:t>Must not impact developer development process</a:t>
            </a:r>
          </a:p>
          <a:p>
            <a:endParaRPr lang="en-US" noProof="1" smtClean="0"/>
          </a:p>
          <a:p>
            <a:r>
              <a:rPr lang="en-US" noProof="1" smtClean="0"/>
              <a:t>Changes are available at commit level in the repository</a:t>
            </a:r>
          </a:p>
          <a:p>
            <a:pPr lvl="1"/>
            <a:r>
              <a:rPr lang="en-US" noProof="1" smtClean="0"/>
              <a:t>Need to link the commit to the changes</a:t>
            </a:r>
          </a:p>
          <a:p>
            <a:pPr lvl="1"/>
            <a:endParaRPr lang="en-US" noProof="1" smtClean="0"/>
          </a:p>
          <a:p>
            <a:r>
              <a:rPr lang="en-US" noProof="1" smtClean="0"/>
              <a:t>Agglomeration of test sessions due to IDE capacities</a:t>
            </a:r>
          </a:p>
          <a:p>
            <a:endParaRPr lang="en-US" noProof="1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Experimental Constraints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6028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Results</a:t>
            </a:r>
            <a:endParaRPr lang="en-US" noProof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Weight</a:t>
            </a:r>
            <a:r>
              <a:rPr lang="fr-FR" dirty="0" smtClean="0"/>
              <a:t> by the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commits</a:t>
            </a:r>
            <a:endParaRPr lang="fr-FR" dirty="0" smtClean="0"/>
          </a:p>
          <a:p>
            <a:pPr lvl="1"/>
            <a:r>
              <a:rPr lang="fr-FR" dirty="0" smtClean="0"/>
              <a:t>Not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 smtClean="0"/>
              <a:t>different</a:t>
            </a:r>
            <a:endParaRPr lang="fr-FR" dirty="0"/>
          </a:p>
          <a:p>
            <a:r>
              <a:rPr lang="fr-FR" dirty="0" err="1" smtClean="0"/>
              <a:t>Consider</a:t>
            </a:r>
            <a:r>
              <a:rPr lang="fr-FR" dirty="0" smtClean="0"/>
              <a:t> commit changes</a:t>
            </a:r>
          </a:p>
          <a:p>
            <a:pPr lvl="1"/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worsening</a:t>
            </a:r>
            <a:r>
              <a:rPr lang="fr-FR" dirty="0" smtClean="0"/>
              <a:t> </a:t>
            </a:r>
            <a:r>
              <a:rPr lang="fr-FR" dirty="0"/>
              <a:t>of the </a:t>
            </a:r>
            <a:r>
              <a:rPr lang="fr-FR" dirty="0" err="1"/>
              <a:t>results</a:t>
            </a:r>
            <a:endParaRPr lang="fr-FR" dirty="0" smtClean="0"/>
          </a:p>
          <a:p>
            <a:pPr lvl="1"/>
            <a:r>
              <a:rPr lang="en-US" dirty="0" smtClean="0"/>
              <a:t>More </a:t>
            </a:r>
            <a:r>
              <a:rPr lang="en-US" dirty="0"/>
              <a:t>tests selected 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ecall </a:t>
            </a:r>
            <a:r>
              <a:rPr lang="en-US" dirty="0"/>
              <a:t>decreasing</a:t>
            </a:r>
            <a:endParaRPr lang="fr-FR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03" b="1010"/>
          <a:stretch/>
        </p:blipFill>
        <p:spPr bwMode="auto">
          <a:xfrm>
            <a:off x="4860032" y="0"/>
            <a:ext cx="429460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1.dmcdn.net/Mowo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08" b="17264"/>
          <a:stretch/>
        </p:blipFill>
        <p:spPr bwMode="auto">
          <a:xfrm>
            <a:off x="-14044" y="0"/>
            <a:ext cx="487349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24014" y="74117"/>
            <a:ext cx="4495974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4400" b="1" dirty="0" smtClean="0">
                <a:ln w="3175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latin typeface="Euphemia" panose="020B0503040102020104" pitchFamily="34" charset="0"/>
              </a:rPr>
              <a:t>37 seconds </a:t>
            </a:r>
            <a:r>
              <a:rPr lang="fr-FR" sz="4400" b="1" dirty="0" err="1" smtClean="0">
                <a:ln w="3175">
                  <a:solidFill>
                    <a:schemeClr val="tx1"/>
                  </a:solidFill>
                  <a:bevel/>
                </a:ln>
                <a:solidFill>
                  <a:schemeClr val="bg1"/>
                </a:solidFill>
                <a:latin typeface="Euphemia" panose="020B0503040102020104" pitchFamily="34" charset="0"/>
              </a:rPr>
              <a:t>later</a:t>
            </a:r>
            <a:endParaRPr lang="fr-FR" sz="4400" b="1" dirty="0">
              <a:ln w="3175">
                <a:solidFill>
                  <a:schemeClr val="tx1"/>
                </a:solidFill>
                <a:bevel/>
              </a:ln>
              <a:solidFill>
                <a:schemeClr val="bg1"/>
              </a:solidFill>
              <a:latin typeface="Euphemia" panose="020B05030401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428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779662"/>
            <a:ext cx="4950000" cy="1656184"/>
          </a:xfrm>
        </p:spPr>
        <p:txBody>
          <a:bodyPr/>
          <a:lstStyle/>
          <a:p>
            <a:r>
              <a:rPr lang="en-US" noProof="1" smtClean="0"/>
              <a:t>Thanks</a:t>
            </a:r>
            <a:br>
              <a:rPr lang="en-US" noProof="1" smtClean="0"/>
            </a:br>
            <a:r>
              <a:rPr lang="en-US" sz="1200" noProof="1" smtClean="0"/>
              <a:t/>
            </a:r>
            <a:br>
              <a:rPr lang="en-US" sz="1200" noProof="1" smtClean="0"/>
            </a:br>
            <a:r>
              <a:rPr lang="en-US" sz="1200" b="0" noProof="1" smtClean="0"/>
              <a:t>For more information please contact:</a:t>
            </a:r>
            <a:br>
              <a:rPr lang="en-US" sz="1200" b="0" noProof="1" smtClean="0"/>
            </a:br>
            <a:r>
              <a:rPr lang="en-US" sz="1200" b="0" noProof="1" smtClean="0"/>
              <a:t>vincent.blondeau@worldline.com</a:t>
            </a:r>
            <a:br>
              <a:rPr lang="en-US" sz="1200" b="0" noProof="1" smtClean="0"/>
            </a:br>
            <a:r>
              <a:rPr lang="en-US" sz="1200" b="0" noProof="1" smtClean="0"/>
              <a:t/>
            </a:r>
            <a:br>
              <a:rPr lang="en-US" sz="1200" b="0" noProof="1" smtClean="0"/>
            </a:b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3274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1090800"/>
            <a:ext cx="8928992" cy="3474900"/>
          </a:xfrm>
        </p:spPr>
        <p:txBody>
          <a:bodyPr/>
          <a:lstStyle/>
          <a:p>
            <a:pPr marL="0" indent="0">
              <a:buNone/>
            </a:pPr>
            <a:r>
              <a:rPr lang="en-US" noProof="1" smtClean="0"/>
              <a:t>Keywords: </a:t>
            </a:r>
            <a:br>
              <a:rPr lang="en-US" noProof="1" smtClean="0"/>
            </a:br>
            <a:r>
              <a:rPr lang="en-US" noProof="1" smtClean="0"/>
              <a:t>Predict &amp; Software &amp; Project &amp; Metric &amp; (success | failure)</a:t>
            </a:r>
          </a:p>
          <a:p>
            <a:endParaRPr lang="en-US" noProof="1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Systematic </a:t>
            </a:r>
            <a:r>
              <a:rPr lang="en-US" noProof="1" smtClean="0"/>
              <a:t>Literature Review</a:t>
            </a:r>
            <a:endParaRPr lang="en-US" noProof="1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478711"/>
              </p:ext>
            </p:extLst>
          </p:nvPr>
        </p:nvGraphicFramePr>
        <p:xfrm>
          <a:off x="135325" y="1923678"/>
          <a:ext cx="8943876" cy="2659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117"/>
                <a:gridCol w="1152128"/>
                <a:gridCol w="1296144"/>
                <a:gridCol w="1800174"/>
                <a:gridCol w="1800200"/>
                <a:gridCol w="1008113"/>
              </a:tblGrid>
              <a:tr h="23720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effectLst/>
                        </a:rPr>
                        <a:t>Data source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dirty="0" smtClean="0">
                          <a:effectLst/>
                        </a:rPr>
                        <a:t>Match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Selected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 fontAlgn="b"/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5105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Title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Abstract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A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Full Text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A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37203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IEEExplore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7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noFill/>
                  </a:tcPr>
                </a:tc>
              </a:tr>
              <a:tr h="2372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189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52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noFill/>
                  </a:tcPr>
                </a:tc>
              </a:tr>
              <a:tr h="4151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Science Direct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128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/>
                        <a:t>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noFill/>
                  </a:tcPr>
                </a:tc>
              </a:tr>
              <a:tr h="2372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Springer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1370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42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A1"/>
                    </a:solidFill>
                  </a:tcPr>
                </a:tc>
              </a:tr>
              <a:tr h="2372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Wiley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14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os v4.0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tos Theme">
    <a:dk1>
      <a:sysClr val="windowText" lastClr="000000"/>
    </a:dk1>
    <a:lt1>
      <a:sysClr val="window" lastClr="FFFFFF"/>
    </a:lt1>
    <a:dk2>
      <a:srgbClr val="0066A1"/>
    </a:dk2>
    <a:lt2>
      <a:srgbClr val="829DC7"/>
    </a:lt2>
    <a:accent1>
      <a:srgbClr val="0066A1"/>
    </a:accent1>
    <a:accent2>
      <a:srgbClr val="829DC7"/>
    </a:accent2>
    <a:accent3>
      <a:srgbClr val="000000"/>
    </a:accent3>
    <a:accent4>
      <a:srgbClr val="808080"/>
    </a:accent4>
    <a:accent5>
      <a:srgbClr val="FFFFFF"/>
    </a:accent5>
    <a:accent6>
      <a:srgbClr val="BFBFBF"/>
    </a:accent6>
    <a:hlink>
      <a:srgbClr val="0066A1"/>
    </a:hlink>
    <a:folHlink>
      <a:srgbClr val="829DC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4059</Words>
  <Application>Microsoft Office PowerPoint</Application>
  <PresentationFormat>On-screen Show (16:9)</PresentationFormat>
  <Paragraphs>948</Paragraphs>
  <Slides>83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0" baseType="lpstr">
      <vt:lpstr>Arial</vt:lpstr>
      <vt:lpstr>Calibri</vt:lpstr>
      <vt:lpstr>Cambria Math</vt:lpstr>
      <vt:lpstr>Euphemia</vt:lpstr>
      <vt:lpstr>Lucida Sans Unicode</vt:lpstr>
      <vt:lpstr>Verdana</vt:lpstr>
      <vt:lpstr>Atos v4.0</vt:lpstr>
      <vt:lpstr> Test Selection Practices  in a Large IT Company</vt:lpstr>
      <vt:lpstr>Agenda</vt:lpstr>
      <vt:lpstr>Industrial Context</vt:lpstr>
      <vt:lpstr>Industrial Context: Worldline</vt:lpstr>
      <vt:lpstr>Industrial Context: Worldline</vt:lpstr>
      <vt:lpstr>How to Predict the Health of a Project?</vt:lpstr>
      <vt:lpstr>Project Health: Definition</vt:lpstr>
      <vt:lpstr>Systematic Literature Review</vt:lpstr>
      <vt:lpstr>Systematic Literature Review</vt:lpstr>
      <vt:lpstr>Systematic Literature Review</vt:lpstr>
      <vt:lpstr>Data Mining</vt:lpstr>
      <vt:lpstr>Data Mining</vt:lpstr>
      <vt:lpstr>Data Mining</vt:lpstr>
      <vt:lpstr>Pilot Study</vt:lpstr>
      <vt:lpstr>Questionnaire</vt:lpstr>
      <vt:lpstr>Questionnaire</vt:lpstr>
      <vt:lpstr>Summary</vt:lpstr>
      <vt:lpstr>Thesis</vt:lpstr>
      <vt:lpstr>New Problem</vt:lpstr>
      <vt:lpstr>Test Selection</vt:lpstr>
      <vt:lpstr>Test Selection</vt:lpstr>
      <vt:lpstr>Strategy</vt:lpstr>
      <vt:lpstr>Agenda</vt:lpstr>
      <vt:lpstr>Choose a Test Selection Approach</vt:lpstr>
      <vt:lpstr>Literature Review</vt:lpstr>
      <vt:lpstr>Two Approaches</vt:lpstr>
      <vt:lpstr>Feasability Study </vt:lpstr>
      <vt:lpstr>Feasability Study </vt:lpstr>
      <vt:lpstr>Breaks</vt:lpstr>
      <vt:lpstr>Dynamic breaks: Attribute Initialization</vt:lpstr>
      <vt:lpstr>Third Party breaks: Anonymous Classes</vt:lpstr>
      <vt:lpstr>Third Party breaks: Delayed Execution</vt:lpstr>
      <vt:lpstr>Polymorphism breaks: Interfaces</vt:lpstr>
      <vt:lpstr>Research Questions</vt:lpstr>
      <vt:lpstr>Case Study</vt:lpstr>
      <vt:lpstr>Case Study</vt:lpstr>
      <vt:lpstr>Tooling</vt:lpstr>
      <vt:lpstr>Results</vt:lpstr>
      <vt:lpstr>Results: Finer granularity? </vt:lpstr>
      <vt:lpstr>Results: Third-party break issue? </vt:lpstr>
      <vt:lpstr>Results: Polymorphism break issue?   </vt:lpstr>
      <vt:lpstr>Results: Dynamic break issue? </vt:lpstr>
      <vt:lpstr>Results: Combined solutions?   </vt:lpstr>
      <vt:lpstr>Results</vt:lpstr>
      <vt:lpstr>Results</vt:lpstr>
      <vt:lpstr>Current Testing Behavior  </vt:lpstr>
      <vt:lpstr>When, How, and Why Developers Test Beller et al. (2015)</vt:lpstr>
      <vt:lpstr>Comparison of Manual and Automated Test Selection – Gligoric et al. (2014) </vt:lpstr>
      <vt:lpstr>Field Study</vt:lpstr>
      <vt:lpstr>Field Study</vt:lpstr>
      <vt:lpstr>Field Study</vt:lpstr>
      <vt:lpstr>PowerPoint Presentation</vt:lpstr>
      <vt:lpstr>PowerPoint Presentation</vt:lpstr>
      <vt:lpstr>Test Recorder</vt:lpstr>
      <vt:lpstr>Tests Session in our Case Study</vt:lpstr>
      <vt:lpstr>Tests Session in our Case Study</vt:lpstr>
      <vt:lpstr>Tests Session in our Case Study</vt:lpstr>
      <vt:lpstr>Summary of the Case Study</vt:lpstr>
      <vt:lpstr>Do Developers Test their Code Changes?</vt:lpstr>
      <vt:lpstr>Do Quick Tests Lead to More Test Executions? </vt:lpstr>
      <vt:lpstr>Do Developers Practice Test Selection?</vt:lpstr>
      <vt:lpstr>Do Developers Practice Test Selection?</vt:lpstr>
      <vt:lpstr>Does Manual Test Selection Depend on Size of Code Changes?</vt:lpstr>
      <vt:lpstr>Automatic vs Manual Selection</vt:lpstr>
      <vt:lpstr>Test Selection Tool </vt:lpstr>
      <vt:lpstr>User Workflow</vt:lpstr>
      <vt:lpstr>First Approach Workflow</vt:lpstr>
      <vt:lpstr>Improved Workflow</vt:lpstr>
      <vt:lpstr>Features</vt:lpstr>
      <vt:lpstr>Conclusion  and Future Work</vt:lpstr>
      <vt:lpstr>Conclusion</vt:lpstr>
      <vt:lpstr>Conclusion</vt:lpstr>
      <vt:lpstr>Conclusion</vt:lpstr>
      <vt:lpstr>Production</vt:lpstr>
      <vt:lpstr>Future Works: Industrial</vt:lpstr>
      <vt:lpstr>Future Works: Academic</vt:lpstr>
      <vt:lpstr>Questions?</vt:lpstr>
      <vt:lpstr>Thanks  For more information please contact: vincent.blondeau@inria.fr  </vt:lpstr>
      <vt:lpstr>Possible tracks</vt:lpstr>
      <vt:lpstr>Experimental Constraints</vt:lpstr>
      <vt:lpstr>Results</vt:lpstr>
      <vt:lpstr>PowerPoint Presentation</vt:lpstr>
      <vt:lpstr>Thanks  For more information please contact: vincent.blondeau@worldline.com  </vt:lpstr>
    </vt:vector>
  </TitlesOfParts>
  <Company>Atos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Katoen, Ronald</dc:creator>
  <cp:lastModifiedBy>Vincent Blondeau</cp:lastModifiedBy>
  <cp:revision>1280</cp:revision>
  <dcterms:created xsi:type="dcterms:W3CDTF">2016-04-04T15:49:24Z</dcterms:created>
  <dcterms:modified xsi:type="dcterms:W3CDTF">2018-10-03T22:55:33Z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um">
    <vt:lpwstr>dd-mm-yyyy</vt:lpwstr>
  </property>
  <property fmtid="{D5CDD505-2E9C-101B-9397-08002B2CF9AE}" pid="3" name="Author">
    <vt:lpwstr>Author</vt:lpwstr>
  </property>
  <property fmtid="{D5CDD505-2E9C-101B-9397-08002B2CF9AE}" pid="4" name="GBU">
    <vt:lpwstr>GBU</vt:lpwstr>
  </property>
  <property fmtid="{D5CDD505-2E9C-101B-9397-08002B2CF9AE}" pid="5" name="Division">
    <vt:lpwstr>Division</vt:lpwstr>
  </property>
  <property fmtid="{D5CDD505-2E9C-101B-9397-08002B2CF9AE}" pid="6" name="Department">
    <vt:lpwstr>Department</vt:lpwstr>
  </property>
  <property fmtid="{D5CDD505-2E9C-101B-9397-08002B2CF9AE}" pid="7" name="Classification">
    <vt:lpwstr>© Atos - For internal use</vt:lpwstr>
  </property>
</Properties>
</file>